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4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96"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5" r:id="rId41"/>
    <p:sldId id="297" r:id="rId42"/>
    <p:sldId id="298"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3411C2-E312-452A-BD0F-41B49D867998}" type="datetimeFigureOut">
              <a:rPr lang="en-US" smtClean="0"/>
              <a:t>9/26/2013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000D23-6038-4577-AA29-E5C688AE37A9}" type="slidenum">
              <a:rPr lang="en-US" smtClean="0"/>
              <a:t>‹#›</a:t>
            </a:fld>
            <a:endParaRPr lang="en-US"/>
          </a:p>
        </p:txBody>
      </p:sp>
    </p:spTree>
    <p:extLst>
      <p:ext uri="{BB962C8B-B14F-4D97-AF65-F5344CB8AC3E}">
        <p14:creationId xmlns:p14="http://schemas.microsoft.com/office/powerpoint/2010/main" val="3580606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000D23-6038-4577-AA29-E5C688AE37A9}" type="slidenum">
              <a:rPr lang="en-US" smtClean="0"/>
              <a:t>1</a:t>
            </a:fld>
            <a:endParaRPr lang="en-US"/>
          </a:p>
        </p:txBody>
      </p:sp>
    </p:spTree>
    <p:extLst>
      <p:ext uri="{BB962C8B-B14F-4D97-AF65-F5344CB8AC3E}">
        <p14:creationId xmlns:p14="http://schemas.microsoft.com/office/powerpoint/2010/main" val="148758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9/25/2013</a:t>
            </a:r>
            <a:endParaRPr lang="en-US"/>
          </a:p>
        </p:txBody>
      </p:sp>
      <p:sp>
        <p:nvSpPr>
          <p:cNvPr id="5" name="Footer Placeholder 4"/>
          <p:cNvSpPr>
            <a:spLocks noGrp="1"/>
          </p:cNvSpPr>
          <p:nvPr>
            <p:ph type="ftr" sz="quarter" idx="11"/>
          </p:nvPr>
        </p:nvSpPr>
        <p:spPr/>
        <p:txBody>
          <a:bodyPr/>
          <a:lstStyle/>
          <a:p>
            <a:r>
              <a:rPr lang="en-US" smtClean="0"/>
              <a:t>Sachin: MEE Project Defense</a:t>
            </a:r>
            <a:endParaRPr lang="en-US"/>
          </a:p>
        </p:txBody>
      </p:sp>
      <p:sp>
        <p:nvSpPr>
          <p:cNvPr id="6" name="Slide Number Placeholder 5"/>
          <p:cNvSpPr>
            <a:spLocks noGrp="1"/>
          </p:cNvSpPr>
          <p:nvPr>
            <p:ph type="sldNum" sz="quarter" idx="12"/>
          </p:nvPr>
        </p:nvSpPr>
        <p:spPr/>
        <p:txBody>
          <a:bodyPr/>
          <a:lstStyle/>
          <a:p>
            <a:fld id="{6397D6EB-3E24-4788-A995-03BDCAC9BB93}" type="slidenum">
              <a:rPr lang="en-US" smtClean="0"/>
              <a:t>‹#›</a:t>
            </a:fld>
            <a:endParaRPr lang="en-US"/>
          </a:p>
        </p:txBody>
      </p:sp>
    </p:spTree>
    <p:extLst>
      <p:ext uri="{BB962C8B-B14F-4D97-AF65-F5344CB8AC3E}">
        <p14:creationId xmlns:p14="http://schemas.microsoft.com/office/powerpoint/2010/main" val="3551812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9/25/2013</a:t>
            </a:r>
            <a:endParaRPr lang="en-US"/>
          </a:p>
        </p:txBody>
      </p:sp>
      <p:sp>
        <p:nvSpPr>
          <p:cNvPr id="5" name="Footer Placeholder 4"/>
          <p:cNvSpPr>
            <a:spLocks noGrp="1"/>
          </p:cNvSpPr>
          <p:nvPr>
            <p:ph type="ftr" sz="quarter" idx="11"/>
          </p:nvPr>
        </p:nvSpPr>
        <p:spPr/>
        <p:txBody>
          <a:bodyPr/>
          <a:lstStyle/>
          <a:p>
            <a:r>
              <a:rPr lang="en-US" smtClean="0"/>
              <a:t>Sachin: MEE Project Defense</a:t>
            </a:r>
            <a:endParaRPr lang="en-US"/>
          </a:p>
        </p:txBody>
      </p:sp>
      <p:sp>
        <p:nvSpPr>
          <p:cNvPr id="6" name="Slide Number Placeholder 5"/>
          <p:cNvSpPr>
            <a:spLocks noGrp="1"/>
          </p:cNvSpPr>
          <p:nvPr>
            <p:ph type="sldNum" sz="quarter" idx="12"/>
          </p:nvPr>
        </p:nvSpPr>
        <p:spPr/>
        <p:txBody>
          <a:bodyPr/>
          <a:lstStyle/>
          <a:p>
            <a:fld id="{6397D6EB-3E24-4788-A995-03BDCAC9BB93}" type="slidenum">
              <a:rPr lang="en-US" smtClean="0"/>
              <a:t>‹#›</a:t>
            </a:fld>
            <a:endParaRPr lang="en-US"/>
          </a:p>
        </p:txBody>
      </p:sp>
    </p:spTree>
    <p:extLst>
      <p:ext uri="{BB962C8B-B14F-4D97-AF65-F5344CB8AC3E}">
        <p14:creationId xmlns:p14="http://schemas.microsoft.com/office/powerpoint/2010/main" val="3990016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9/25/2013</a:t>
            </a:r>
            <a:endParaRPr lang="en-US"/>
          </a:p>
        </p:txBody>
      </p:sp>
      <p:sp>
        <p:nvSpPr>
          <p:cNvPr id="5" name="Footer Placeholder 4"/>
          <p:cNvSpPr>
            <a:spLocks noGrp="1"/>
          </p:cNvSpPr>
          <p:nvPr>
            <p:ph type="ftr" sz="quarter" idx="11"/>
          </p:nvPr>
        </p:nvSpPr>
        <p:spPr/>
        <p:txBody>
          <a:bodyPr/>
          <a:lstStyle/>
          <a:p>
            <a:r>
              <a:rPr lang="en-US" smtClean="0"/>
              <a:t>Sachin: MEE Project Defense</a:t>
            </a:r>
            <a:endParaRPr lang="en-US"/>
          </a:p>
        </p:txBody>
      </p:sp>
      <p:sp>
        <p:nvSpPr>
          <p:cNvPr id="6" name="Slide Number Placeholder 5"/>
          <p:cNvSpPr>
            <a:spLocks noGrp="1"/>
          </p:cNvSpPr>
          <p:nvPr>
            <p:ph type="sldNum" sz="quarter" idx="12"/>
          </p:nvPr>
        </p:nvSpPr>
        <p:spPr/>
        <p:txBody>
          <a:bodyPr/>
          <a:lstStyle/>
          <a:p>
            <a:fld id="{6397D6EB-3E24-4788-A995-03BDCAC9BB93}" type="slidenum">
              <a:rPr lang="en-US" smtClean="0"/>
              <a:t>‹#›</a:t>
            </a:fld>
            <a:endParaRPr lang="en-US"/>
          </a:p>
        </p:txBody>
      </p:sp>
    </p:spTree>
    <p:extLst>
      <p:ext uri="{BB962C8B-B14F-4D97-AF65-F5344CB8AC3E}">
        <p14:creationId xmlns:p14="http://schemas.microsoft.com/office/powerpoint/2010/main" val="3752536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9/25/2013</a:t>
            </a:r>
            <a:endParaRPr lang="en-US"/>
          </a:p>
        </p:txBody>
      </p:sp>
      <p:sp>
        <p:nvSpPr>
          <p:cNvPr id="5" name="Footer Placeholder 4"/>
          <p:cNvSpPr>
            <a:spLocks noGrp="1"/>
          </p:cNvSpPr>
          <p:nvPr>
            <p:ph type="ftr" sz="quarter" idx="11"/>
          </p:nvPr>
        </p:nvSpPr>
        <p:spPr/>
        <p:txBody>
          <a:bodyPr/>
          <a:lstStyle/>
          <a:p>
            <a:r>
              <a:rPr lang="en-US" smtClean="0"/>
              <a:t>Sachin: MEE Project Defense</a:t>
            </a:r>
            <a:endParaRPr lang="en-US"/>
          </a:p>
        </p:txBody>
      </p:sp>
      <p:sp>
        <p:nvSpPr>
          <p:cNvPr id="6" name="Slide Number Placeholder 5"/>
          <p:cNvSpPr>
            <a:spLocks noGrp="1"/>
          </p:cNvSpPr>
          <p:nvPr>
            <p:ph type="sldNum" sz="quarter" idx="12"/>
          </p:nvPr>
        </p:nvSpPr>
        <p:spPr/>
        <p:txBody>
          <a:bodyPr/>
          <a:lstStyle/>
          <a:p>
            <a:fld id="{6397D6EB-3E24-4788-A995-03BDCAC9BB93}" type="slidenum">
              <a:rPr lang="en-US" smtClean="0"/>
              <a:t>‹#›</a:t>
            </a:fld>
            <a:endParaRPr lang="en-US"/>
          </a:p>
        </p:txBody>
      </p:sp>
    </p:spTree>
    <p:extLst>
      <p:ext uri="{BB962C8B-B14F-4D97-AF65-F5344CB8AC3E}">
        <p14:creationId xmlns:p14="http://schemas.microsoft.com/office/powerpoint/2010/main" val="2907097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9/25/2013</a:t>
            </a:r>
            <a:endParaRPr lang="en-US"/>
          </a:p>
        </p:txBody>
      </p:sp>
      <p:sp>
        <p:nvSpPr>
          <p:cNvPr id="5" name="Footer Placeholder 4"/>
          <p:cNvSpPr>
            <a:spLocks noGrp="1"/>
          </p:cNvSpPr>
          <p:nvPr>
            <p:ph type="ftr" sz="quarter" idx="11"/>
          </p:nvPr>
        </p:nvSpPr>
        <p:spPr/>
        <p:txBody>
          <a:bodyPr/>
          <a:lstStyle/>
          <a:p>
            <a:r>
              <a:rPr lang="en-US" smtClean="0"/>
              <a:t>Sachin: MEE Project Defense</a:t>
            </a:r>
            <a:endParaRPr lang="en-US"/>
          </a:p>
        </p:txBody>
      </p:sp>
      <p:sp>
        <p:nvSpPr>
          <p:cNvPr id="6" name="Slide Number Placeholder 5"/>
          <p:cNvSpPr>
            <a:spLocks noGrp="1"/>
          </p:cNvSpPr>
          <p:nvPr>
            <p:ph type="sldNum" sz="quarter" idx="12"/>
          </p:nvPr>
        </p:nvSpPr>
        <p:spPr/>
        <p:txBody>
          <a:bodyPr/>
          <a:lstStyle/>
          <a:p>
            <a:fld id="{6397D6EB-3E24-4788-A995-03BDCAC9BB93}" type="slidenum">
              <a:rPr lang="en-US" smtClean="0"/>
              <a:t>‹#›</a:t>
            </a:fld>
            <a:endParaRPr lang="en-US"/>
          </a:p>
        </p:txBody>
      </p:sp>
    </p:spTree>
    <p:extLst>
      <p:ext uri="{BB962C8B-B14F-4D97-AF65-F5344CB8AC3E}">
        <p14:creationId xmlns:p14="http://schemas.microsoft.com/office/powerpoint/2010/main" val="148850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9/25/2013</a:t>
            </a:r>
            <a:endParaRPr lang="en-US"/>
          </a:p>
        </p:txBody>
      </p:sp>
      <p:sp>
        <p:nvSpPr>
          <p:cNvPr id="6" name="Footer Placeholder 5"/>
          <p:cNvSpPr>
            <a:spLocks noGrp="1"/>
          </p:cNvSpPr>
          <p:nvPr>
            <p:ph type="ftr" sz="quarter" idx="11"/>
          </p:nvPr>
        </p:nvSpPr>
        <p:spPr/>
        <p:txBody>
          <a:bodyPr/>
          <a:lstStyle/>
          <a:p>
            <a:r>
              <a:rPr lang="en-US" smtClean="0"/>
              <a:t>Sachin: MEE Project Defense</a:t>
            </a:r>
            <a:endParaRPr lang="en-US"/>
          </a:p>
        </p:txBody>
      </p:sp>
      <p:sp>
        <p:nvSpPr>
          <p:cNvPr id="7" name="Slide Number Placeholder 6"/>
          <p:cNvSpPr>
            <a:spLocks noGrp="1"/>
          </p:cNvSpPr>
          <p:nvPr>
            <p:ph type="sldNum" sz="quarter" idx="12"/>
          </p:nvPr>
        </p:nvSpPr>
        <p:spPr/>
        <p:txBody>
          <a:bodyPr/>
          <a:lstStyle/>
          <a:p>
            <a:fld id="{6397D6EB-3E24-4788-A995-03BDCAC9BB93}" type="slidenum">
              <a:rPr lang="en-US" smtClean="0"/>
              <a:t>‹#›</a:t>
            </a:fld>
            <a:endParaRPr lang="en-US"/>
          </a:p>
        </p:txBody>
      </p:sp>
    </p:spTree>
    <p:extLst>
      <p:ext uri="{BB962C8B-B14F-4D97-AF65-F5344CB8AC3E}">
        <p14:creationId xmlns:p14="http://schemas.microsoft.com/office/powerpoint/2010/main" val="2602479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9/25/2013</a:t>
            </a:r>
            <a:endParaRPr lang="en-US"/>
          </a:p>
        </p:txBody>
      </p:sp>
      <p:sp>
        <p:nvSpPr>
          <p:cNvPr id="8" name="Footer Placeholder 7"/>
          <p:cNvSpPr>
            <a:spLocks noGrp="1"/>
          </p:cNvSpPr>
          <p:nvPr>
            <p:ph type="ftr" sz="quarter" idx="11"/>
          </p:nvPr>
        </p:nvSpPr>
        <p:spPr/>
        <p:txBody>
          <a:bodyPr/>
          <a:lstStyle/>
          <a:p>
            <a:r>
              <a:rPr lang="en-US" smtClean="0"/>
              <a:t>Sachin: MEE Project Defense</a:t>
            </a:r>
            <a:endParaRPr lang="en-US"/>
          </a:p>
        </p:txBody>
      </p:sp>
      <p:sp>
        <p:nvSpPr>
          <p:cNvPr id="9" name="Slide Number Placeholder 8"/>
          <p:cNvSpPr>
            <a:spLocks noGrp="1"/>
          </p:cNvSpPr>
          <p:nvPr>
            <p:ph type="sldNum" sz="quarter" idx="12"/>
          </p:nvPr>
        </p:nvSpPr>
        <p:spPr/>
        <p:txBody>
          <a:bodyPr/>
          <a:lstStyle/>
          <a:p>
            <a:fld id="{6397D6EB-3E24-4788-A995-03BDCAC9BB93}" type="slidenum">
              <a:rPr lang="en-US" smtClean="0"/>
              <a:t>‹#›</a:t>
            </a:fld>
            <a:endParaRPr lang="en-US"/>
          </a:p>
        </p:txBody>
      </p:sp>
    </p:spTree>
    <p:extLst>
      <p:ext uri="{BB962C8B-B14F-4D97-AF65-F5344CB8AC3E}">
        <p14:creationId xmlns:p14="http://schemas.microsoft.com/office/powerpoint/2010/main" val="3430028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9/25/2013</a:t>
            </a:r>
            <a:endParaRPr lang="en-US"/>
          </a:p>
        </p:txBody>
      </p:sp>
      <p:sp>
        <p:nvSpPr>
          <p:cNvPr id="4" name="Footer Placeholder 3"/>
          <p:cNvSpPr>
            <a:spLocks noGrp="1"/>
          </p:cNvSpPr>
          <p:nvPr>
            <p:ph type="ftr" sz="quarter" idx="11"/>
          </p:nvPr>
        </p:nvSpPr>
        <p:spPr/>
        <p:txBody>
          <a:bodyPr/>
          <a:lstStyle/>
          <a:p>
            <a:r>
              <a:rPr lang="en-US" smtClean="0"/>
              <a:t>Sachin: MEE Project Defense</a:t>
            </a:r>
            <a:endParaRPr lang="en-US"/>
          </a:p>
        </p:txBody>
      </p:sp>
      <p:sp>
        <p:nvSpPr>
          <p:cNvPr id="5" name="Slide Number Placeholder 4"/>
          <p:cNvSpPr>
            <a:spLocks noGrp="1"/>
          </p:cNvSpPr>
          <p:nvPr>
            <p:ph type="sldNum" sz="quarter" idx="12"/>
          </p:nvPr>
        </p:nvSpPr>
        <p:spPr/>
        <p:txBody>
          <a:bodyPr/>
          <a:lstStyle/>
          <a:p>
            <a:fld id="{6397D6EB-3E24-4788-A995-03BDCAC9BB93}" type="slidenum">
              <a:rPr lang="en-US" smtClean="0"/>
              <a:t>‹#›</a:t>
            </a:fld>
            <a:endParaRPr lang="en-US"/>
          </a:p>
        </p:txBody>
      </p:sp>
    </p:spTree>
    <p:extLst>
      <p:ext uri="{BB962C8B-B14F-4D97-AF65-F5344CB8AC3E}">
        <p14:creationId xmlns:p14="http://schemas.microsoft.com/office/powerpoint/2010/main" val="3563862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9/25/2013</a:t>
            </a:r>
            <a:endParaRPr lang="en-US"/>
          </a:p>
        </p:txBody>
      </p:sp>
      <p:sp>
        <p:nvSpPr>
          <p:cNvPr id="3" name="Footer Placeholder 2"/>
          <p:cNvSpPr>
            <a:spLocks noGrp="1"/>
          </p:cNvSpPr>
          <p:nvPr>
            <p:ph type="ftr" sz="quarter" idx="11"/>
          </p:nvPr>
        </p:nvSpPr>
        <p:spPr/>
        <p:txBody>
          <a:bodyPr/>
          <a:lstStyle/>
          <a:p>
            <a:r>
              <a:rPr lang="en-US" smtClean="0"/>
              <a:t>Sachin: MEE Project Defense</a:t>
            </a:r>
            <a:endParaRPr lang="en-US"/>
          </a:p>
        </p:txBody>
      </p:sp>
      <p:sp>
        <p:nvSpPr>
          <p:cNvPr id="4" name="Slide Number Placeholder 3"/>
          <p:cNvSpPr>
            <a:spLocks noGrp="1"/>
          </p:cNvSpPr>
          <p:nvPr>
            <p:ph type="sldNum" sz="quarter" idx="12"/>
          </p:nvPr>
        </p:nvSpPr>
        <p:spPr/>
        <p:txBody>
          <a:bodyPr/>
          <a:lstStyle/>
          <a:p>
            <a:fld id="{6397D6EB-3E24-4788-A995-03BDCAC9BB93}" type="slidenum">
              <a:rPr lang="en-US" smtClean="0"/>
              <a:t>‹#›</a:t>
            </a:fld>
            <a:endParaRPr lang="en-US"/>
          </a:p>
        </p:txBody>
      </p:sp>
    </p:spTree>
    <p:extLst>
      <p:ext uri="{BB962C8B-B14F-4D97-AF65-F5344CB8AC3E}">
        <p14:creationId xmlns:p14="http://schemas.microsoft.com/office/powerpoint/2010/main" val="4289989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9/25/2013</a:t>
            </a:r>
            <a:endParaRPr lang="en-US"/>
          </a:p>
        </p:txBody>
      </p:sp>
      <p:sp>
        <p:nvSpPr>
          <p:cNvPr id="6" name="Footer Placeholder 5"/>
          <p:cNvSpPr>
            <a:spLocks noGrp="1"/>
          </p:cNvSpPr>
          <p:nvPr>
            <p:ph type="ftr" sz="quarter" idx="11"/>
          </p:nvPr>
        </p:nvSpPr>
        <p:spPr/>
        <p:txBody>
          <a:bodyPr/>
          <a:lstStyle/>
          <a:p>
            <a:r>
              <a:rPr lang="en-US" smtClean="0"/>
              <a:t>Sachin: MEE Project Defense</a:t>
            </a:r>
            <a:endParaRPr lang="en-US"/>
          </a:p>
        </p:txBody>
      </p:sp>
      <p:sp>
        <p:nvSpPr>
          <p:cNvPr id="7" name="Slide Number Placeholder 6"/>
          <p:cNvSpPr>
            <a:spLocks noGrp="1"/>
          </p:cNvSpPr>
          <p:nvPr>
            <p:ph type="sldNum" sz="quarter" idx="12"/>
          </p:nvPr>
        </p:nvSpPr>
        <p:spPr/>
        <p:txBody>
          <a:bodyPr/>
          <a:lstStyle/>
          <a:p>
            <a:fld id="{6397D6EB-3E24-4788-A995-03BDCAC9BB93}" type="slidenum">
              <a:rPr lang="en-US" smtClean="0"/>
              <a:t>‹#›</a:t>
            </a:fld>
            <a:endParaRPr lang="en-US"/>
          </a:p>
        </p:txBody>
      </p:sp>
    </p:spTree>
    <p:extLst>
      <p:ext uri="{BB962C8B-B14F-4D97-AF65-F5344CB8AC3E}">
        <p14:creationId xmlns:p14="http://schemas.microsoft.com/office/powerpoint/2010/main" val="1968851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9/25/2013</a:t>
            </a:r>
            <a:endParaRPr lang="en-US"/>
          </a:p>
        </p:txBody>
      </p:sp>
      <p:sp>
        <p:nvSpPr>
          <p:cNvPr id="6" name="Footer Placeholder 5"/>
          <p:cNvSpPr>
            <a:spLocks noGrp="1"/>
          </p:cNvSpPr>
          <p:nvPr>
            <p:ph type="ftr" sz="quarter" idx="11"/>
          </p:nvPr>
        </p:nvSpPr>
        <p:spPr/>
        <p:txBody>
          <a:bodyPr/>
          <a:lstStyle/>
          <a:p>
            <a:r>
              <a:rPr lang="en-US" smtClean="0"/>
              <a:t>Sachin: MEE Project Defense</a:t>
            </a:r>
            <a:endParaRPr lang="en-US"/>
          </a:p>
        </p:txBody>
      </p:sp>
      <p:sp>
        <p:nvSpPr>
          <p:cNvPr id="7" name="Slide Number Placeholder 6"/>
          <p:cNvSpPr>
            <a:spLocks noGrp="1"/>
          </p:cNvSpPr>
          <p:nvPr>
            <p:ph type="sldNum" sz="quarter" idx="12"/>
          </p:nvPr>
        </p:nvSpPr>
        <p:spPr/>
        <p:txBody>
          <a:bodyPr/>
          <a:lstStyle/>
          <a:p>
            <a:fld id="{6397D6EB-3E24-4788-A995-03BDCAC9BB93}" type="slidenum">
              <a:rPr lang="en-US" smtClean="0"/>
              <a:t>‹#›</a:t>
            </a:fld>
            <a:endParaRPr lang="en-US"/>
          </a:p>
        </p:txBody>
      </p:sp>
    </p:spTree>
    <p:extLst>
      <p:ext uri="{BB962C8B-B14F-4D97-AF65-F5344CB8AC3E}">
        <p14:creationId xmlns:p14="http://schemas.microsoft.com/office/powerpoint/2010/main" val="1000328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9/25/2013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Sachin: MEE Project Defense</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97D6EB-3E24-4788-A995-03BDCAC9BB93}" type="slidenum">
              <a:rPr lang="en-US" smtClean="0"/>
              <a:t>‹#›</a:t>
            </a:fld>
            <a:endParaRPr lang="en-US"/>
          </a:p>
        </p:txBody>
      </p:sp>
    </p:spTree>
    <p:extLst>
      <p:ext uri="{BB962C8B-B14F-4D97-AF65-F5344CB8AC3E}">
        <p14:creationId xmlns:p14="http://schemas.microsoft.com/office/powerpoint/2010/main" val="308274661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2"/>
          <p:cNvSpPr txBox="1">
            <a:spLocks noChangeArrowheads="1"/>
          </p:cNvSpPr>
          <p:nvPr/>
        </p:nvSpPr>
        <p:spPr bwMode="auto">
          <a:xfrm>
            <a:off x="228600" y="166255"/>
            <a:ext cx="8686800" cy="137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itchFamily="34" charset="0"/>
                <a:ea typeface="Microsoft YaHei" pitchFamily="34"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itchFamily="34" charset="0"/>
                <a:ea typeface="Microsoft YaHei" pitchFamily="34"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itchFamily="34" charset="0"/>
                <a:ea typeface="Microsoft YaHei" pitchFamily="34"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itchFamily="34" charset="0"/>
                <a:ea typeface="Microsoft YaHei" pitchFamily="34"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itchFamily="34" charset="0"/>
                <a:ea typeface="Microsoft YaHei" pitchFamily="34" charset="-122"/>
              </a:defRPr>
            </a:lvl5pPr>
            <a:lvl6pPr marL="2514600" indent="-228600" defTabSz="457200" fontAlgn="base" hangingPunct="0">
              <a:lnSpc>
                <a:spcPct val="93000"/>
              </a:lnSpc>
              <a:spcBef>
                <a:spcPct val="0"/>
              </a:spcBef>
              <a:spcAft>
                <a:spcPct val="0"/>
              </a:spcAft>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itchFamily="34" charset="0"/>
                <a:ea typeface="Microsoft YaHei" pitchFamily="34" charset="-122"/>
              </a:defRPr>
            </a:lvl6pPr>
            <a:lvl7pPr marL="2971800" indent="-228600" defTabSz="457200" fontAlgn="base" hangingPunct="0">
              <a:lnSpc>
                <a:spcPct val="93000"/>
              </a:lnSpc>
              <a:spcBef>
                <a:spcPct val="0"/>
              </a:spcBef>
              <a:spcAft>
                <a:spcPct val="0"/>
              </a:spcAft>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itchFamily="34" charset="0"/>
                <a:ea typeface="Microsoft YaHei" pitchFamily="34" charset="-122"/>
              </a:defRPr>
            </a:lvl7pPr>
            <a:lvl8pPr marL="3429000" indent="-228600" defTabSz="457200" fontAlgn="base" hangingPunct="0">
              <a:lnSpc>
                <a:spcPct val="93000"/>
              </a:lnSpc>
              <a:spcBef>
                <a:spcPct val="0"/>
              </a:spcBef>
              <a:spcAft>
                <a:spcPct val="0"/>
              </a:spcAft>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itchFamily="34" charset="0"/>
                <a:ea typeface="Microsoft YaHei" pitchFamily="34" charset="-122"/>
              </a:defRPr>
            </a:lvl8pPr>
            <a:lvl9pPr marL="3886200" indent="-228600" defTabSz="457200" fontAlgn="base" hangingPunct="0">
              <a:lnSpc>
                <a:spcPct val="93000"/>
              </a:lnSpc>
              <a:spcBef>
                <a:spcPct val="0"/>
              </a:spcBef>
              <a:spcAft>
                <a:spcPct val="0"/>
              </a:spcAft>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itchFamily="34" charset="0"/>
                <a:ea typeface="Microsoft YaHei" pitchFamily="34" charset="-122"/>
              </a:defRPr>
            </a:lvl9pPr>
          </a:lstStyle>
          <a:p>
            <a:pPr algn="ctr" hangingPunct="1">
              <a:lnSpc>
                <a:spcPct val="100000"/>
              </a:lnSpc>
            </a:pPr>
            <a:r>
              <a:rPr lang="en-US" sz="2400" dirty="0">
                <a:latin typeface="+mj-lt"/>
              </a:rPr>
              <a:t>A Survey of Clock Distribution Techniques Including Optical and RF Networks</a:t>
            </a:r>
          </a:p>
        </p:txBody>
      </p:sp>
      <p:sp>
        <p:nvSpPr>
          <p:cNvPr id="9" name="Text Box 3"/>
          <p:cNvSpPr txBox="1">
            <a:spLocks noChangeArrowheads="1"/>
          </p:cNvSpPr>
          <p:nvPr/>
        </p:nvSpPr>
        <p:spPr bwMode="auto">
          <a:xfrm>
            <a:off x="990600" y="1537855"/>
            <a:ext cx="7162800" cy="12025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itchFamily="34" charset="0"/>
                <a:ea typeface="Microsoft YaHei" pitchFamily="34"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itchFamily="34" charset="0"/>
                <a:ea typeface="Microsoft YaHei" pitchFamily="34"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itchFamily="34" charset="0"/>
                <a:ea typeface="Microsoft YaHei" pitchFamily="34"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itchFamily="34" charset="0"/>
                <a:ea typeface="Microsoft YaHei" pitchFamily="34"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itchFamily="34" charset="0"/>
                <a:ea typeface="Microsoft YaHei" pitchFamily="34" charset="-122"/>
              </a:defRPr>
            </a:lvl5pPr>
            <a:lvl6pPr marL="2514600" indent="-228600" defTabSz="457200" fontAlgn="base" hangingPunct="0">
              <a:lnSpc>
                <a:spcPct val="93000"/>
              </a:lnSpc>
              <a:spcBef>
                <a:spcPct val="0"/>
              </a:spcBef>
              <a:spcAft>
                <a:spcPct val="0"/>
              </a:spcAft>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itchFamily="34" charset="0"/>
                <a:ea typeface="Microsoft YaHei" pitchFamily="34" charset="-122"/>
              </a:defRPr>
            </a:lvl6pPr>
            <a:lvl7pPr marL="2971800" indent="-228600" defTabSz="457200" fontAlgn="base" hangingPunct="0">
              <a:lnSpc>
                <a:spcPct val="93000"/>
              </a:lnSpc>
              <a:spcBef>
                <a:spcPct val="0"/>
              </a:spcBef>
              <a:spcAft>
                <a:spcPct val="0"/>
              </a:spcAft>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itchFamily="34" charset="0"/>
                <a:ea typeface="Microsoft YaHei" pitchFamily="34" charset="-122"/>
              </a:defRPr>
            </a:lvl7pPr>
            <a:lvl8pPr marL="3429000" indent="-228600" defTabSz="457200" fontAlgn="base" hangingPunct="0">
              <a:lnSpc>
                <a:spcPct val="93000"/>
              </a:lnSpc>
              <a:spcBef>
                <a:spcPct val="0"/>
              </a:spcBef>
              <a:spcAft>
                <a:spcPct val="0"/>
              </a:spcAft>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itchFamily="34" charset="0"/>
                <a:ea typeface="Microsoft YaHei" pitchFamily="34" charset="-122"/>
              </a:defRPr>
            </a:lvl8pPr>
            <a:lvl9pPr marL="3886200" indent="-228600" defTabSz="457200" fontAlgn="base" hangingPunct="0">
              <a:lnSpc>
                <a:spcPct val="93000"/>
              </a:lnSpc>
              <a:spcBef>
                <a:spcPct val="0"/>
              </a:spcBef>
              <a:spcAft>
                <a:spcPct val="0"/>
              </a:spcAft>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itchFamily="34" charset="0"/>
                <a:ea typeface="Microsoft YaHei" pitchFamily="34" charset="-122"/>
              </a:defRPr>
            </a:lvl9pPr>
          </a:lstStyle>
          <a:p>
            <a:pPr algn="ctr" hangingPunct="1">
              <a:lnSpc>
                <a:spcPct val="100000"/>
              </a:lnSpc>
            </a:pPr>
            <a:r>
              <a:rPr lang="en-US" sz="2400" dirty="0">
                <a:latin typeface="+mn-lt"/>
                <a:ea typeface="SimSun" pitchFamily="2" charset="-122"/>
              </a:rPr>
              <a:t>Master’s </a:t>
            </a:r>
            <a:r>
              <a:rPr lang="en-US" sz="2400" dirty="0" smtClean="0">
                <a:latin typeface="+mn-lt"/>
                <a:ea typeface="SimSun" pitchFamily="2" charset="-122"/>
              </a:rPr>
              <a:t>Project Defense</a:t>
            </a:r>
            <a:endParaRPr lang="en-US" sz="2400" dirty="0">
              <a:latin typeface="+mn-lt"/>
              <a:ea typeface="SimSun" pitchFamily="2" charset="-122"/>
            </a:endParaRPr>
          </a:p>
          <a:p>
            <a:pPr algn="ctr" hangingPunct="1">
              <a:lnSpc>
                <a:spcPct val="100000"/>
              </a:lnSpc>
            </a:pPr>
            <a:r>
              <a:rPr lang="en-US" sz="2400" b="1" dirty="0" err="1">
                <a:latin typeface="+mn-lt"/>
                <a:ea typeface="SimSun" pitchFamily="2" charset="-122"/>
              </a:rPr>
              <a:t>Sachin</a:t>
            </a:r>
            <a:r>
              <a:rPr lang="en-US" sz="2400" b="1" dirty="0">
                <a:latin typeface="+mn-lt"/>
                <a:ea typeface="SimSun" pitchFamily="2" charset="-122"/>
              </a:rPr>
              <a:t> </a:t>
            </a:r>
            <a:r>
              <a:rPr lang="en-US" sz="2400" b="1" dirty="0" err="1">
                <a:latin typeface="+mn-lt"/>
                <a:ea typeface="SimSun" pitchFamily="2" charset="-122"/>
              </a:rPr>
              <a:t>Chandran</a:t>
            </a:r>
            <a:endParaRPr lang="en-US" sz="2400" b="1" dirty="0">
              <a:latin typeface="+mn-lt"/>
              <a:ea typeface="SimSun" pitchFamily="2" charset="-122"/>
            </a:endParaRPr>
          </a:p>
          <a:p>
            <a:pPr algn="ctr" hangingPunct="1">
              <a:lnSpc>
                <a:spcPct val="100000"/>
              </a:lnSpc>
            </a:pPr>
            <a:r>
              <a:rPr lang="en-US" sz="2400" dirty="0">
                <a:latin typeface="+mn-lt"/>
                <a:ea typeface="SimSun" pitchFamily="2" charset="-122"/>
              </a:rPr>
              <a:t>Dept. of ECE, Auburn University</a:t>
            </a:r>
          </a:p>
        </p:txBody>
      </p:sp>
      <p:pic>
        <p:nvPicPr>
          <p:cNvPr id="1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8081" y="3107893"/>
            <a:ext cx="1747838" cy="17526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 name="Text Box 5"/>
          <p:cNvSpPr txBox="1">
            <a:spLocks noChangeArrowheads="1"/>
          </p:cNvSpPr>
          <p:nvPr/>
        </p:nvSpPr>
        <p:spPr bwMode="auto">
          <a:xfrm>
            <a:off x="266700" y="5317693"/>
            <a:ext cx="8610600" cy="120251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itchFamily="34" charset="0"/>
                <a:ea typeface="Microsoft YaHei" pitchFamily="34" charset="-122"/>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itchFamily="34" charset="0"/>
                <a:ea typeface="Microsoft YaHei" pitchFamily="34" charset="-122"/>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itchFamily="34" charset="0"/>
                <a:ea typeface="Microsoft YaHei" pitchFamily="34" charset="-122"/>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itchFamily="34" charset="0"/>
                <a:ea typeface="Microsoft YaHei" pitchFamily="34" charset="-122"/>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itchFamily="34" charset="0"/>
                <a:ea typeface="Microsoft YaHei" pitchFamily="34" charset="-122"/>
              </a:defRPr>
            </a:lvl5pPr>
            <a:lvl6pPr marL="2514600" indent="-228600" defTabSz="457200" fontAlgn="base" hangingPunct="0">
              <a:lnSpc>
                <a:spcPct val="93000"/>
              </a:lnSpc>
              <a:spcBef>
                <a:spcPct val="0"/>
              </a:spcBef>
              <a:spcAft>
                <a:spcPct val="0"/>
              </a:spcAft>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itchFamily="34" charset="0"/>
                <a:ea typeface="Microsoft YaHei" pitchFamily="34" charset="-122"/>
              </a:defRPr>
            </a:lvl6pPr>
            <a:lvl7pPr marL="2971800" indent="-228600" defTabSz="457200" fontAlgn="base" hangingPunct="0">
              <a:lnSpc>
                <a:spcPct val="93000"/>
              </a:lnSpc>
              <a:spcBef>
                <a:spcPct val="0"/>
              </a:spcBef>
              <a:spcAft>
                <a:spcPct val="0"/>
              </a:spcAft>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itchFamily="34" charset="0"/>
                <a:ea typeface="Microsoft YaHei" pitchFamily="34" charset="-122"/>
              </a:defRPr>
            </a:lvl7pPr>
            <a:lvl8pPr marL="3429000" indent="-228600" defTabSz="457200" fontAlgn="base" hangingPunct="0">
              <a:lnSpc>
                <a:spcPct val="93000"/>
              </a:lnSpc>
              <a:spcBef>
                <a:spcPct val="0"/>
              </a:spcBef>
              <a:spcAft>
                <a:spcPct val="0"/>
              </a:spcAft>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itchFamily="34" charset="0"/>
                <a:ea typeface="Microsoft YaHei" pitchFamily="34" charset="-122"/>
              </a:defRPr>
            </a:lvl8pPr>
            <a:lvl9pPr marL="3886200" indent="-228600" defTabSz="457200" fontAlgn="base" hangingPunct="0">
              <a:lnSpc>
                <a:spcPct val="93000"/>
              </a:lnSpc>
              <a:spcBef>
                <a:spcPct val="0"/>
              </a:spcBef>
              <a:spcAft>
                <a:spcPct val="0"/>
              </a:spcAft>
              <a:buSzPct val="100000"/>
              <a:buFont typeface="Times New Roman"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rgbClr val="000000"/>
                </a:solidFill>
                <a:latin typeface="Arial" pitchFamily="34" charset="0"/>
                <a:ea typeface="Microsoft YaHei" pitchFamily="34" charset="-122"/>
              </a:defRPr>
            </a:lvl9pPr>
          </a:lstStyle>
          <a:p>
            <a:pPr algn="ctr" hangingPunct="1">
              <a:lnSpc>
                <a:spcPct val="100000"/>
              </a:lnSpc>
            </a:pPr>
            <a:r>
              <a:rPr lang="en-US" sz="2400" dirty="0">
                <a:latin typeface="+mn-lt"/>
                <a:ea typeface="SimSun" pitchFamily="2" charset="-122"/>
              </a:rPr>
              <a:t>Project Advisor: </a:t>
            </a:r>
            <a:r>
              <a:rPr lang="en-US" sz="2400" b="1" dirty="0">
                <a:latin typeface="+mn-lt"/>
                <a:ea typeface="SimSun" pitchFamily="2" charset="-122"/>
              </a:rPr>
              <a:t>Dr.</a:t>
            </a:r>
            <a:r>
              <a:rPr lang="en-US" sz="2400" dirty="0">
                <a:latin typeface="+mn-lt"/>
                <a:ea typeface="SimSun" pitchFamily="2" charset="-122"/>
              </a:rPr>
              <a:t> </a:t>
            </a:r>
            <a:r>
              <a:rPr lang="en-US" sz="2400" b="1" dirty="0" err="1">
                <a:latin typeface="+mn-lt"/>
                <a:ea typeface="SimSun" pitchFamily="2" charset="-122"/>
              </a:rPr>
              <a:t>Vishwani</a:t>
            </a:r>
            <a:r>
              <a:rPr lang="en-US" sz="2400" b="1" dirty="0">
                <a:latin typeface="+mn-lt"/>
                <a:ea typeface="SimSun" pitchFamily="2" charset="-122"/>
              </a:rPr>
              <a:t> D. </a:t>
            </a:r>
            <a:r>
              <a:rPr lang="en-US" sz="2400" b="1" dirty="0" err="1">
                <a:latin typeface="+mn-lt"/>
                <a:ea typeface="SimSun" pitchFamily="2" charset="-122"/>
              </a:rPr>
              <a:t>Agrawal</a:t>
            </a:r>
            <a:endParaRPr lang="en-US" sz="2400" b="1" dirty="0">
              <a:latin typeface="+mn-lt"/>
              <a:ea typeface="SimSun" pitchFamily="2" charset="-122"/>
            </a:endParaRPr>
          </a:p>
          <a:p>
            <a:pPr algn="ctr" hangingPunct="1">
              <a:lnSpc>
                <a:spcPct val="100000"/>
              </a:lnSpc>
            </a:pPr>
            <a:r>
              <a:rPr lang="en-US" sz="2400" dirty="0">
                <a:latin typeface="+mn-lt"/>
                <a:ea typeface="SimSun" pitchFamily="2" charset="-122"/>
              </a:rPr>
              <a:t>Committee Members: </a:t>
            </a:r>
            <a:r>
              <a:rPr lang="en-US" sz="2400" b="1" dirty="0">
                <a:latin typeface="+mn-lt"/>
                <a:ea typeface="SimSun" pitchFamily="2" charset="-122"/>
              </a:rPr>
              <a:t>Dr.</a:t>
            </a:r>
            <a:r>
              <a:rPr lang="en-US" sz="2400" dirty="0">
                <a:latin typeface="+mn-lt"/>
                <a:ea typeface="SimSun" pitchFamily="2" charset="-122"/>
              </a:rPr>
              <a:t> </a:t>
            </a:r>
            <a:r>
              <a:rPr lang="en-US" sz="2400" b="1" dirty="0">
                <a:latin typeface="+mn-lt"/>
                <a:ea typeface="SimSun" pitchFamily="2" charset="-122"/>
              </a:rPr>
              <a:t>Victor P. Nelson, Dr. </a:t>
            </a:r>
            <a:r>
              <a:rPr lang="en-US" sz="2400" b="1" dirty="0" err="1">
                <a:latin typeface="+mn-lt"/>
                <a:ea typeface="SimSun" pitchFamily="2" charset="-122"/>
              </a:rPr>
              <a:t>Adit</a:t>
            </a:r>
            <a:r>
              <a:rPr lang="en-US" sz="2400" b="1" dirty="0">
                <a:latin typeface="+mn-lt"/>
                <a:ea typeface="SimSun" pitchFamily="2" charset="-122"/>
              </a:rPr>
              <a:t> Singh</a:t>
            </a:r>
          </a:p>
          <a:p>
            <a:pPr algn="ctr" hangingPunct="1">
              <a:lnSpc>
                <a:spcPct val="100000"/>
              </a:lnSpc>
            </a:pPr>
            <a:r>
              <a:rPr lang="en-US" sz="2400" dirty="0">
                <a:latin typeface="+mn-lt"/>
                <a:ea typeface="SimSun" pitchFamily="2" charset="-122"/>
              </a:rPr>
              <a:t>Dept. of  ECE, Auburn University</a:t>
            </a:r>
          </a:p>
        </p:txBody>
      </p:sp>
    </p:spTree>
    <p:extLst>
      <p:ext uri="{BB962C8B-B14F-4D97-AF65-F5344CB8AC3E}">
        <p14:creationId xmlns:p14="http://schemas.microsoft.com/office/powerpoint/2010/main" val="36961260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Clock Distribution using Clock Trees</a:t>
            </a:r>
            <a:endParaRPr lang="en-US" dirty="0"/>
          </a:p>
        </p:txBody>
      </p:sp>
      <p:sp>
        <p:nvSpPr>
          <p:cNvPr id="3" name="Content Placeholder 2"/>
          <p:cNvSpPr>
            <a:spLocks noGrp="1"/>
          </p:cNvSpPr>
          <p:nvPr>
            <p:ph idx="1"/>
          </p:nvPr>
        </p:nvSpPr>
        <p:spPr/>
        <p:txBody>
          <a:bodyPr>
            <a:normAutofit/>
          </a:bodyPr>
          <a:lstStyle/>
          <a:p>
            <a:pPr marL="0" indent="0" algn="just">
              <a:buNone/>
            </a:pPr>
            <a:r>
              <a:rPr lang="en-US" sz="2000" dirty="0" smtClean="0"/>
              <a:t>Most common method for distributing clock signals is the clock tree method. Buffers are placed between the clock source and along the clock paths as they branch out towards the clock loads. Distributed buffers are the primary source of the total clock skew because active device characteristics typically vary more than passive device characteristics.</a:t>
            </a:r>
            <a:endParaRPr lang="en-US" sz="2000" dirty="0"/>
          </a:p>
        </p:txBody>
      </p:sp>
      <p:sp>
        <p:nvSpPr>
          <p:cNvPr id="4" name="Date Placeholder 3"/>
          <p:cNvSpPr>
            <a:spLocks noGrp="1"/>
          </p:cNvSpPr>
          <p:nvPr>
            <p:ph type="dt" sz="half" idx="10"/>
          </p:nvPr>
        </p:nvSpPr>
        <p:spPr/>
        <p:txBody>
          <a:bodyPr/>
          <a:lstStyle/>
          <a:p>
            <a:r>
              <a:rPr lang="en-US" smtClean="0"/>
              <a:t>9/25/2013</a:t>
            </a:r>
            <a:endParaRPr lang="en-US"/>
          </a:p>
        </p:txBody>
      </p:sp>
      <p:sp>
        <p:nvSpPr>
          <p:cNvPr id="5" name="Footer Placeholder 4"/>
          <p:cNvSpPr>
            <a:spLocks noGrp="1"/>
          </p:cNvSpPr>
          <p:nvPr>
            <p:ph type="ftr" sz="quarter" idx="11"/>
          </p:nvPr>
        </p:nvSpPr>
        <p:spPr/>
        <p:txBody>
          <a:bodyPr/>
          <a:lstStyle/>
          <a:p>
            <a:r>
              <a:rPr lang="en-US" smtClean="0"/>
              <a:t>Sachin: MEE Project Defense</a:t>
            </a:r>
            <a:endParaRPr lang="en-US"/>
          </a:p>
        </p:txBody>
      </p:sp>
      <p:sp>
        <p:nvSpPr>
          <p:cNvPr id="6" name="Slide Number Placeholder 5"/>
          <p:cNvSpPr>
            <a:spLocks noGrp="1"/>
          </p:cNvSpPr>
          <p:nvPr>
            <p:ph type="sldNum" sz="quarter" idx="12"/>
          </p:nvPr>
        </p:nvSpPr>
        <p:spPr/>
        <p:txBody>
          <a:bodyPr/>
          <a:lstStyle/>
          <a:p>
            <a:fld id="{6397D6EB-3E24-4788-A995-03BDCAC9BB93}" type="slidenum">
              <a:rPr lang="en-US" smtClean="0"/>
              <a:t>10</a:t>
            </a:fld>
            <a:endParaRPr lang="en-US"/>
          </a:p>
        </p:txBody>
      </p:sp>
      <p:pic>
        <p:nvPicPr>
          <p:cNvPr id="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3352800" y="2577197"/>
            <a:ext cx="2438401" cy="429440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2164205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Clock Tree of DEC Alpha 21064</a:t>
            </a:r>
            <a:endParaRPr lang="en-US" dirty="0"/>
          </a:p>
        </p:txBody>
      </p:sp>
      <p:sp>
        <p:nvSpPr>
          <p:cNvPr id="3" name="Content Placeholder 2"/>
          <p:cNvSpPr>
            <a:spLocks noGrp="1"/>
          </p:cNvSpPr>
          <p:nvPr>
            <p:ph idx="1"/>
          </p:nvPr>
        </p:nvSpPr>
        <p:spPr/>
        <p:txBody>
          <a:bodyPr>
            <a:normAutofit/>
          </a:bodyPr>
          <a:lstStyle/>
          <a:p>
            <a:pPr marL="0" indent="0" algn="just">
              <a:buNone/>
            </a:pPr>
            <a:r>
              <a:rPr lang="en-US" sz="2000" dirty="0" smtClean="0"/>
              <a:t>In this five stage buffer tree design, one of the intermediate clock tree stages was made into a mesh by strapping metal lines across each of the branches. The mesh structure places the interconnect resistance in parallel, reducing the effective resistance seen by the buffers. This minimizes both the delay through the clock distribution and the total skew within it. Advantages of this strategy are the removal of the skew introduced by the distributed buffers, and the reduced area obtained by eliminating the distributed buffers.</a:t>
            </a:r>
            <a:endParaRPr lang="en-US" sz="2000" dirty="0"/>
          </a:p>
        </p:txBody>
      </p:sp>
      <p:sp>
        <p:nvSpPr>
          <p:cNvPr id="4" name="Date Placeholder 3"/>
          <p:cNvSpPr>
            <a:spLocks noGrp="1"/>
          </p:cNvSpPr>
          <p:nvPr>
            <p:ph type="dt" sz="half" idx="10"/>
          </p:nvPr>
        </p:nvSpPr>
        <p:spPr/>
        <p:txBody>
          <a:bodyPr/>
          <a:lstStyle/>
          <a:p>
            <a:r>
              <a:rPr lang="en-US" smtClean="0"/>
              <a:t>9/25/2013</a:t>
            </a:r>
            <a:endParaRPr lang="en-US"/>
          </a:p>
        </p:txBody>
      </p:sp>
      <p:sp>
        <p:nvSpPr>
          <p:cNvPr id="5" name="Footer Placeholder 4"/>
          <p:cNvSpPr>
            <a:spLocks noGrp="1"/>
          </p:cNvSpPr>
          <p:nvPr>
            <p:ph type="ftr" sz="quarter" idx="11"/>
          </p:nvPr>
        </p:nvSpPr>
        <p:spPr/>
        <p:txBody>
          <a:bodyPr/>
          <a:lstStyle/>
          <a:p>
            <a:r>
              <a:rPr lang="en-US" smtClean="0"/>
              <a:t>Sachin: MEE Project Defense</a:t>
            </a:r>
            <a:endParaRPr lang="en-US"/>
          </a:p>
        </p:txBody>
      </p:sp>
      <p:sp>
        <p:nvSpPr>
          <p:cNvPr id="6" name="Slide Number Placeholder 5"/>
          <p:cNvSpPr>
            <a:spLocks noGrp="1"/>
          </p:cNvSpPr>
          <p:nvPr>
            <p:ph type="sldNum" sz="quarter" idx="12"/>
          </p:nvPr>
        </p:nvSpPr>
        <p:spPr/>
        <p:txBody>
          <a:bodyPr/>
          <a:lstStyle/>
          <a:p>
            <a:fld id="{6397D6EB-3E24-4788-A995-03BDCAC9BB93}" type="slidenum">
              <a:rPr lang="en-US" smtClean="0"/>
              <a:t>11</a:t>
            </a:fld>
            <a:endParaRPr lang="en-US"/>
          </a:p>
        </p:txBody>
      </p:sp>
      <p:pic>
        <p:nvPicPr>
          <p:cNvPr id="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8938" y="3962400"/>
            <a:ext cx="3286125" cy="225048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7660953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 - Tree</a:t>
            </a:r>
            <a:endParaRPr lang="en-US" dirty="0"/>
          </a:p>
        </p:txBody>
      </p:sp>
      <p:sp>
        <p:nvSpPr>
          <p:cNvPr id="3" name="Content Placeholder 2"/>
          <p:cNvSpPr>
            <a:spLocks noGrp="1"/>
          </p:cNvSpPr>
          <p:nvPr>
            <p:ph idx="1"/>
          </p:nvPr>
        </p:nvSpPr>
        <p:spPr/>
        <p:txBody>
          <a:bodyPr>
            <a:normAutofit/>
          </a:bodyPr>
          <a:lstStyle/>
          <a:p>
            <a:pPr marL="0" indent="0" algn="just">
              <a:buNone/>
            </a:pPr>
            <a:r>
              <a:rPr lang="en-US" sz="2000" dirty="0"/>
              <a:t>This method aims to produce zero skew clock routing by matching the length of every path from clock source to register load. At each junction the impedance of the interconnect is scaled to minimize reflections. For an H-tree network, each conductor leaving a junction must have twice the impedance of the source conductor. This is accomplished by decreasing the interconnect width of each successive level.</a:t>
            </a:r>
          </a:p>
        </p:txBody>
      </p:sp>
      <p:sp>
        <p:nvSpPr>
          <p:cNvPr id="4" name="Date Placeholder 3"/>
          <p:cNvSpPr>
            <a:spLocks noGrp="1"/>
          </p:cNvSpPr>
          <p:nvPr>
            <p:ph type="dt" sz="half" idx="10"/>
          </p:nvPr>
        </p:nvSpPr>
        <p:spPr/>
        <p:txBody>
          <a:bodyPr/>
          <a:lstStyle/>
          <a:p>
            <a:r>
              <a:rPr lang="en-US" smtClean="0"/>
              <a:t>9/25/2013</a:t>
            </a:r>
            <a:endParaRPr lang="en-US"/>
          </a:p>
        </p:txBody>
      </p:sp>
      <p:sp>
        <p:nvSpPr>
          <p:cNvPr id="5" name="Footer Placeholder 4"/>
          <p:cNvSpPr>
            <a:spLocks noGrp="1"/>
          </p:cNvSpPr>
          <p:nvPr>
            <p:ph type="ftr" sz="quarter" idx="11"/>
          </p:nvPr>
        </p:nvSpPr>
        <p:spPr/>
        <p:txBody>
          <a:bodyPr/>
          <a:lstStyle/>
          <a:p>
            <a:r>
              <a:rPr lang="en-US" smtClean="0"/>
              <a:t>Sachin: MEE Project Defense</a:t>
            </a:r>
            <a:endParaRPr lang="en-US"/>
          </a:p>
        </p:txBody>
      </p:sp>
      <p:sp>
        <p:nvSpPr>
          <p:cNvPr id="6" name="Slide Number Placeholder 5"/>
          <p:cNvSpPr>
            <a:spLocks noGrp="1"/>
          </p:cNvSpPr>
          <p:nvPr>
            <p:ph type="sldNum" sz="quarter" idx="12"/>
          </p:nvPr>
        </p:nvSpPr>
        <p:spPr/>
        <p:txBody>
          <a:bodyPr/>
          <a:lstStyle/>
          <a:p>
            <a:fld id="{6397D6EB-3E24-4788-A995-03BDCAC9BB93}" type="slidenum">
              <a:rPr lang="en-US" smtClean="0"/>
              <a:t>12</a:t>
            </a:fld>
            <a:endParaRPr lang="en-US"/>
          </a:p>
        </p:txBody>
      </p:sp>
      <p:pic>
        <p:nvPicPr>
          <p:cNvPr id="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24624" y="3636169"/>
            <a:ext cx="2494753" cy="23955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3936128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normAutofit/>
          </a:bodyPr>
          <a:lstStyle/>
          <a:p>
            <a:pPr algn="just"/>
            <a:r>
              <a:rPr lang="en-US" sz="2000" dirty="0"/>
              <a:t>Clock network is </a:t>
            </a:r>
            <a:r>
              <a:rPr lang="en-US" sz="2000" dirty="0" smtClean="0"/>
              <a:t>non-uniform.</a:t>
            </a:r>
            <a:endParaRPr lang="en-US" sz="2000" dirty="0"/>
          </a:p>
          <a:p>
            <a:pPr algn="just"/>
            <a:r>
              <a:rPr lang="en-US" sz="2000" dirty="0"/>
              <a:t>Increasing process and device variations adds to clock </a:t>
            </a:r>
            <a:r>
              <a:rPr lang="en-US" sz="2000" dirty="0" smtClean="0"/>
              <a:t>skews.</a:t>
            </a:r>
            <a:endParaRPr lang="en-US" sz="2000" dirty="0"/>
          </a:p>
          <a:p>
            <a:pPr algn="just"/>
            <a:r>
              <a:rPr lang="en-US" sz="2000" dirty="0"/>
              <a:t>Requires chain of clock buffers to deliver ultimate driving </a:t>
            </a:r>
            <a:r>
              <a:rPr lang="en-US" sz="2000" dirty="0" smtClean="0"/>
              <a:t>capability.</a:t>
            </a:r>
            <a:endParaRPr lang="en-US" sz="2000" dirty="0"/>
          </a:p>
          <a:p>
            <a:pPr algn="just"/>
            <a:r>
              <a:rPr lang="en-US" sz="2000" dirty="0"/>
              <a:t>Buffers subject to power supply noise and contribute to </a:t>
            </a:r>
            <a:r>
              <a:rPr lang="en-US" sz="2000" dirty="0" smtClean="0"/>
              <a:t>Jitter.</a:t>
            </a:r>
            <a:endParaRPr lang="en-US" sz="2000" dirty="0"/>
          </a:p>
          <a:p>
            <a:pPr algn="just"/>
            <a:r>
              <a:rPr lang="en-US" sz="2000" dirty="0"/>
              <a:t>Jitter and skew combined represent about 18% of cycle time currently, and that results in indirect energy </a:t>
            </a:r>
            <a:r>
              <a:rPr lang="en-US" sz="2000" dirty="0" smtClean="0"/>
              <a:t>waste.</a:t>
            </a:r>
            <a:endParaRPr lang="en-US" sz="2000" dirty="0"/>
          </a:p>
          <a:p>
            <a:pPr algn="just"/>
            <a:r>
              <a:rPr lang="en-US" sz="2000" dirty="0"/>
              <a:t>For a fixed cycle time budget, any increase in jitter and skew reduces the time left for the </a:t>
            </a:r>
            <a:r>
              <a:rPr lang="en-US" sz="2000" dirty="0" smtClean="0"/>
              <a:t>logic.</a:t>
            </a:r>
            <a:endParaRPr lang="en-US" sz="2000" dirty="0"/>
          </a:p>
          <a:p>
            <a:pPr algn="just"/>
            <a:r>
              <a:rPr lang="en-US" sz="2000" dirty="0"/>
              <a:t>To compensate and make the circuitry faster, the supply voltage is raised, therefore increasing energy </a:t>
            </a:r>
            <a:r>
              <a:rPr lang="en-US" sz="2000" dirty="0" smtClean="0"/>
              <a:t>consumption.</a:t>
            </a:r>
            <a:endParaRPr lang="en-US" sz="2000" dirty="0"/>
          </a:p>
        </p:txBody>
      </p:sp>
      <p:sp>
        <p:nvSpPr>
          <p:cNvPr id="4" name="Date Placeholder 3"/>
          <p:cNvSpPr>
            <a:spLocks noGrp="1"/>
          </p:cNvSpPr>
          <p:nvPr>
            <p:ph type="dt" sz="half" idx="10"/>
          </p:nvPr>
        </p:nvSpPr>
        <p:spPr/>
        <p:txBody>
          <a:bodyPr/>
          <a:lstStyle/>
          <a:p>
            <a:r>
              <a:rPr lang="en-US" smtClean="0"/>
              <a:t>9/25/2013</a:t>
            </a:r>
            <a:endParaRPr lang="en-US"/>
          </a:p>
        </p:txBody>
      </p:sp>
      <p:sp>
        <p:nvSpPr>
          <p:cNvPr id="5" name="Footer Placeholder 4"/>
          <p:cNvSpPr>
            <a:spLocks noGrp="1"/>
          </p:cNvSpPr>
          <p:nvPr>
            <p:ph type="ftr" sz="quarter" idx="11"/>
          </p:nvPr>
        </p:nvSpPr>
        <p:spPr/>
        <p:txBody>
          <a:bodyPr/>
          <a:lstStyle/>
          <a:p>
            <a:r>
              <a:rPr lang="en-US" smtClean="0"/>
              <a:t>Sachin: MEE Project Defense</a:t>
            </a:r>
            <a:endParaRPr lang="en-US"/>
          </a:p>
        </p:txBody>
      </p:sp>
      <p:sp>
        <p:nvSpPr>
          <p:cNvPr id="6" name="Slide Number Placeholder 5"/>
          <p:cNvSpPr>
            <a:spLocks noGrp="1"/>
          </p:cNvSpPr>
          <p:nvPr>
            <p:ph type="sldNum" sz="quarter" idx="12"/>
          </p:nvPr>
        </p:nvSpPr>
        <p:spPr/>
        <p:txBody>
          <a:bodyPr/>
          <a:lstStyle/>
          <a:p>
            <a:fld id="{6397D6EB-3E24-4788-A995-03BDCAC9BB93}" type="slidenum">
              <a:rPr lang="en-US" smtClean="0"/>
              <a:t>13</a:t>
            </a:fld>
            <a:endParaRPr lang="en-US"/>
          </a:p>
        </p:txBody>
      </p:sp>
    </p:spTree>
    <p:extLst>
      <p:ext uri="{BB962C8B-B14F-4D97-AF65-F5344CB8AC3E}">
        <p14:creationId xmlns:p14="http://schemas.microsoft.com/office/powerpoint/2010/main" val="34969510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Wireless Clock Distribution</a:t>
            </a:r>
            <a:endParaRPr lang="en-US" dirty="0"/>
          </a:p>
        </p:txBody>
      </p:sp>
      <p:sp>
        <p:nvSpPr>
          <p:cNvPr id="3" name="Content Placeholder 2"/>
          <p:cNvSpPr>
            <a:spLocks noGrp="1"/>
          </p:cNvSpPr>
          <p:nvPr>
            <p:ph idx="1"/>
          </p:nvPr>
        </p:nvSpPr>
        <p:spPr/>
        <p:txBody>
          <a:bodyPr>
            <a:normAutofit/>
          </a:bodyPr>
          <a:lstStyle/>
          <a:p>
            <a:pPr algn="just"/>
            <a:r>
              <a:rPr lang="en-US" sz="2000" dirty="0"/>
              <a:t>An approximately 20-GHz signal is generated on-chip and applied to an integrated transmitting antenna which is located at one part of the IC.</a:t>
            </a:r>
          </a:p>
          <a:p>
            <a:pPr algn="just"/>
            <a:r>
              <a:rPr lang="en-US" sz="2000" dirty="0"/>
              <a:t>Clock receivers distributed throughout the IC detect the transmitted </a:t>
            </a:r>
            <a:r>
              <a:rPr lang="en-US" sz="2000" dirty="0" smtClean="0"/>
              <a:t>signal </a:t>
            </a:r>
            <a:r>
              <a:rPr lang="en-US" sz="2000" dirty="0"/>
              <a:t>using integrated antennas, and then amplify and synchronously divide it down to a </a:t>
            </a:r>
            <a:r>
              <a:rPr lang="en-US" sz="2000" dirty="0" smtClean="0"/>
              <a:t>2.5-GHz </a:t>
            </a:r>
            <a:r>
              <a:rPr lang="en-US" sz="2000" dirty="0"/>
              <a:t>local clock frequency.</a:t>
            </a:r>
          </a:p>
          <a:p>
            <a:pPr algn="just"/>
            <a:r>
              <a:rPr lang="en-US" sz="2000" dirty="0"/>
              <a:t>These local clock signals are then buffered and distributed to adjacent circuitry</a:t>
            </a:r>
            <a:r>
              <a:rPr lang="en-US" sz="2000" dirty="0" smtClean="0"/>
              <a:t>.</a:t>
            </a:r>
          </a:p>
          <a:p>
            <a:pPr marL="0" indent="0" algn="just">
              <a:buNone/>
            </a:pPr>
            <a:endParaRPr lang="en-US" sz="2000" dirty="0" smtClean="0"/>
          </a:p>
          <a:p>
            <a:pPr algn="just"/>
            <a:r>
              <a:rPr lang="en-US" sz="2000" dirty="0" smtClean="0"/>
              <a:t>Benefits</a:t>
            </a:r>
          </a:p>
          <a:p>
            <a:pPr lvl="1" algn="just"/>
            <a:r>
              <a:rPr lang="en-US" sz="1600" dirty="0"/>
              <a:t>Reduces latency in clock tree which helps reduce the skew</a:t>
            </a:r>
          </a:p>
          <a:p>
            <a:pPr lvl="1" algn="just"/>
            <a:r>
              <a:rPr lang="en-US" sz="1600" dirty="0"/>
              <a:t>Eliminates frequency dispersion problem that may ultimately limit the maximum clock frequency</a:t>
            </a:r>
          </a:p>
        </p:txBody>
      </p:sp>
      <p:sp>
        <p:nvSpPr>
          <p:cNvPr id="4" name="Date Placeholder 3"/>
          <p:cNvSpPr>
            <a:spLocks noGrp="1"/>
          </p:cNvSpPr>
          <p:nvPr>
            <p:ph type="dt" sz="half" idx="10"/>
          </p:nvPr>
        </p:nvSpPr>
        <p:spPr/>
        <p:txBody>
          <a:bodyPr/>
          <a:lstStyle/>
          <a:p>
            <a:r>
              <a:rPr lang="en-US" smtClean="0"/>
              <a:t>9/25/2013</a:t>
            </a:r>
            <a:endParaRPr lang="en-US"/>
          </a:p>
        </p:txBody>
      </p:sp>
      <p:sp>
        <p:nvSpPr>
          <p:cNvPr id="5" name="Footer Placeholder 4"/>
          <p:cNvSpPr>
            <a:spLocks noGrp="1"/>
          </p:cNvSpPr>
          <p:nvPr>
            <p:ph type="ftr" sz="quarter" idx="11"/>
          </p:nvPr>
        </p:nvSpPr>
        <p:spPr/>
        <p:txBody>
          <a:bodyPr/>
          <a:lstStyle/>
          <a:p>
            <a:r>
              <a:rPr lang="en-US" smtClean="0"/>
              <a:t>Sachin: MEE Project Defense</a:t>
            </a:r>
            <a:endParaRPr lang="en-US"/>
          </a:p>
        </p:txBody>
      </p:sp>
      <p:sp>
        <p:nvSpPr>
          <p:cNvPr id="6" name="Slide Number Placeholder 5"/>
          <p:cNvSpPr>
            <a:spLocks noGrp="1"/>
          </p:cNvSpPr>
          <p:nvPr>
            <p:ph type="sldNum" sz="quarter" idx="12"/>
          </p:nvPr>
        </p:nvSpPr>
        <p:spPr/>
        <p:txBody>
          <a:bodyPr/>
          <a:lstStyle/>
          <a:p>
            <a:fld id="{6397D6EB-3E24-4788-A995-03BDCAC9BB93}" type="slidenum">
              <a:rPr lang="en-US" smtClean="0"/>
              <a:t>14</a:t>
            </a:fld>
            <a:endParaRPr lang="en-US"/>
          </a:p>
        </p:txBody>
      </p:sp>
    </p:spTree>
    <p:extLst>
      <p:ext uri="{BB962C8B-B14F-4D97-AF65-F5344CB8AC3E}">
        <p14:creationId xmlns:p14="http://schemas.microsoft.com/office/powerpoint/2010/main" val="23959042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Intra and Inter Chip Wireless Clock</a:t>
            </a:r>
            <a:endParaRPr lang="en-US" dirty="0"/>
          </a:p>
        </p:txBody>
      </p:sp>
      <p:sp>
        <p:nvSpPr>
          <p:cNvPr id="4" name="Date Placeholder 3"/>
          <p:cNvSpPr>
            <a:spLocks noGrp="1"/>
          </p:cNvSpPr>
          <p:nvPr>
            <p:ph type="dt" sz="half" idx="10"/>
          </p:nvPr>
        </p:nvSpPr>
        <p:spPr/>
        <p:txBody>
          <a:bodyPr/>
          <a:lstStyle/>
          <a:p>
            <a:r>
              <a:rPr lang="en-US" smtClean="0"/>
              <a:t>9/25/2013</a:t>
            </a:r>
            <a:endParaRPr lang="en-US"/>
          </a:p>
        </p:txBody>
      </p:sp>
      <p:sp>
        <p:nvSpPr>
          <p:cNvPr id="5" name="Footer Placeholder 4"/>
          <p:cNvSpPr>
            <a:spLocks noGrp="1"/>
          </p:cNvSpPr>
          <p:nvPr>
            <p:ph type="ftr" sz="quarter" idx="11"/>
          </p:nvPr>
        </p:nvSpPr>
        <p:spPr/>
        <p:txBody>
          <a:bodyPr/>
          <a:lstStyle/>
          <a:p>
            <a:r>
              <a:rPr lang="en-US" smtClean="0"/>
              <a:t>Sachin: MEE Project Defense</a:t>
            </a:r>
            <a:endParaRPr lang="en-US"/>
          </a:p>
        </p:txBody>
      </p:sp>
      <p:sp>
        <p:nvSpPr>
          <p:cNvPr id="6" name="Slide Number Placeholder 5"/>
          <p:cNvSpPr>
            <a:spLocks noGrp="1"/>
          </p:cNvSpPr>
          <p:nvPr>
            <p:ph type="sldNum" sz="quarter" idx="12"/>
          </p:nvPr>
        </p:nvSpPr>
        <p:spPr/>
        <p:txBody>
          <a:bodyPr/>
          <a:lstStyle/>
          <a:p>
            <a:fld id="{6397D6EB-3E24-4788-A995-03BDCAC9BB93}" type="slidenum">
              <a:rPr lang="en-US" smtClean="0"/>
              <a:t>15</a:t>
            </a:fld>
            <a:endParaRPr lang="en-US"/>
          </a:p>
        </p:txBody>
      </p:sp>
      <p:pic>
        <p:nvPicPr>
          <p:cNvPr id="7"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5800" y="1819588"/>
            <a:ext cx="3248952" cy="3438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799" y="1840370"/>
            <a:ext cx="3807137" cy="3417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838200" y="5410200"/>
            <a:ext cx="7464736" cy="461665"/>
          </a:xfrm>
          <a:prstGeom prst="rect">
            <a:avLst/>
          </a:prstGeom>
        </p:spPr>
        <p:txBody>
          <a:bodyPr wrap="square">
            <a:spAutoFit/>
          </a:bodyPr>
          <a:lstStyle/>
          <a:p>
            <a:pPr algn="just"/>
            <a:r>
              <a:rPr lang="en-US" sz="1200" dirty="0"/>
              <a:t>B. Floyd, C.M. Hung, and K. O. Kenneth, “Intra-Chip Wireless Interconnect for Clock Distribution Implemented With Integrated Antennas, Receivers, and Transmitters,” </a:t>
            </a:r>
            <a:r>
              <a:rPr lang="en-US" sz="1200" i="1" dirty="0"/>
              <a:t>IEEE Jour. Solid-State Circuits</a:t>
            </a:r>
            <a:r>
              <a:rPr lang="en-US" sz="1200" dirty="0"/>
              <a:t>, vol. 37, pp. 543–552, 2002.</a:t>
            </a:r>
          </a:p>
        </p:txBody>
      </p:sp>
    </p:spTree>
    <p:extLst>
      <p:ext uri="{BB962C8B-B14F-4D97-AF65-F5344CB8AC3E}">
        <p14:creationId xmlns:p14="http://schemas.microsoft.com/office/powerpoint/2010/main" val="15634606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Clock Transmitter and Receiver</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p:txBody>
      </p:sp>
      <p:sp>
        <p:nvSpPr>
          <p:cNvPr id="4" name="Date Placeholder 3"/>
          <p:cNvSpPr>
            <a:spLocks noGrp="1"/>
          </p:cNvSpPr>
          <p:nvPr>
            <p:ph type="dt" sz="half" idx="10"/>
          </p:nvPr>
        </p:nvSpPr>
        <p:spPr/>
        <p:txBody>
          <a:bodyPr/>
          <a:lstStyle/>
          <a:p>
            <a:r>
              <a:rPr lang="en-US" smtClean="0"/>
              <a:t>9/25/2013</a:t>
            </a:r>
            <a:endParaRPr lang="en-US"/>
          </a:p>
        </p:txBody>
      </p:sp>
      <p:sp>
        <p:nvSpPr>
          <p:cNvPr id="5" name="Footer Placeholder 4"/>
          <p:cNvSpPr>
            <a:spLocks noGrp="1"/>
          </p:cNvSpPr>
          <p:nvPr>
            <p:ph type="ftr" sz="quarter" idx="11"/>
          </p:nvPr>
        </p:nvSpPr>
        <p:spPr/>
        <p:txBody>
          <a:bodyPr/>
          <a:lstStyle/>
          <a:p>
            <a:r>
              <a:rPr lang="en-US" smtClean="0"/>
              <a:t>Sachin: MEE Project Defense</a:t>
            </a:r>
            <a:endParaRPr lang="en-US"/>
          </a:p>
        </p:txBody>
      </p:sp>
      <p:sp>
        <p:nvSpPr>
          <p:cNvPr id="6" name="Slide Number Placeholder 5"/>
          <p:cNvSpPr>
            <a:spLocks noGrp="1"/>
          </p:cNvSpPr>
          <p:nvPr>
            <p:ph type="sldNum" sz="quarter" idx="12"/>
          </p:nvPr>
        </p:nvSpPr>
        <p:spPr/>
        <p:txBody>
          <a:bodyPr/>
          <a:lstStyle/>
          <a:p>
            <a:fld id="{6397D6EB-3E24-4788-A995-03BDCAC9BB93}" type="slidenum">
              <a:rPr lang="en-US" smtClean="0"/>
              <a:t>16</a:t>
            </a:fld>
            <a:endParaRPr lang="en-US"/>
          </a:p>
        </p:txBody>
      </p:sp>
      <p:grpSp>
        <p:nvGrpSpPr>
          <p:cNvPr id="9" name="Group 8"/>
          <p:cNvGrpSpPr/>
          <p:nvPr/>
        </p:nvGrpSpPr>
        <p:grpSpPr>
          <a:xfrm>
            <a:off x="1931924" y="1524000"/>
            <a:ext cx="5280153" cy="4038600"/>
            <a:chOff x="1385691" y="1524000"/>
            <a:chExt cx="5531109" cy="4353498"/>
          </a:xfrm>
        </p:grpSpPr>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5692" y="1524000"/>
              <a:ext cx="5531108" cy="22039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5691" y="3962400"/>
              <a:ext cx="5531107" cy="1915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0" name="Rectangle 9"/>
          <p:cNvSpPr/>
          <p:nvPr/>
        </p:nvSpPr>
        <p:spPr>
          <a:xfrm>
            <a:off x="685800" y="5715000"/>
            <a:ext cx="7620000" cy="461665"/>
          </a:xfrm>
          <a:prstGeom prst="rect">
            <a:avLst/>
          </a:prstGeom>
        </p:spPr>
        <p:txBody>
          <a:bodyPr wrap="square">
            <a:spAutoFit/>
          </a:bodyPr>
          <a:lstStyle/>
          <a:p>
            <a:pPr algn="just"/>
            <a:r>
              <a:rPr lang="en-US" sz="1200" dirty="0"/>
              <a:t>B. Floyd, C.M. Hung, and K. O. Kenneth, “Intra-Chip Wireless Interconnect for Clock Distribution Implemented With Integrated Antennas, Receivers, and Transmitters,” </a:t>
            </a:r>
            <a:r>
              <a:rPr lang="en-US" sz="1200" i="1" dirty="0"/>
              <a:t>IEEE Jour. Solid-State Circuits</a:t>
            </a:r>
            <a:r>
              <a:rPr lang="en-US" sz="1200" dirty="0"/>
              <a:t>, vol. 37, pp. 543–552, 2002.</a:t>
            </a:r>
          </a:p>
        </p:txBody>
      </p:sp>
    </p:spTree>
    <p:extLst>
      <p:ext uri="{BB962C8B-B14F-4D97-AF65-F5344CB8AC3E}">
        <p14:creationId xmlns:p14="http://schemas.microsoft.com/office/powerpoint/2010/main" val="20556436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of Power</a:t>
            </a:r>
            <a:endParaRPr lang="en-US" dirty="0"/>
          </a:p>
        </p:txBody>
      </p:sp>
      <p:sp>
        <p:nvSpPr>
          <p:cNvPr id="3" name="Content Placeholder 2"/>
          <p:cNvSpPr>
            <a:spLocks noGrp="1"/>
          </p:cNvSpPr>
          <p:nvPr>
            <p:ph idx="1"/>
          </p:nvPr>
        </p:nvSpPr>
        <p:spPr/>
        <p:txBody>
          <a:bodyPr>
            <a:normAutofit lnSpcReduction="10000"/>
          </a:bodyPr>
          <a:lstStyle/>
          <a:p>
            <a:pPr marL="0" indent="0" algn="just">
              <a:buNone/>
            </a:pPr>
            <a:r>
              <a:rPr lang="en-US" sz="2000" dirty="0" smtClean="0"/>
              <a:t>Assumptions</a:t>
            </a:r>
          </a:p>
          <a:p>
            <a:pPr algn="just"/>
            <a:r>
              <a:rPr lang="en-US" sz="2000" dirty="0"/>
              <a:t>System voltage and frequency are assumed to be </a:t>
            </a:r>
            <a:r>
              <a:rPr lang="en-US" sz="2000" dirty="0" smtClean="0"/>
              <a:t>equal.</a:t>
            </a:r>
            <a:endParaRPr lang="en-US" sz="2000" dirty="0"/>
          </a:p>
          <a:p>
            <a:pPr algn="just"/>
            <a:r>
              <a:rPr lang="en-US" sz="2000" dirty="0"/>
              <a:t>An equal capacitive load representing local clock generators or distribution system is assumed for each type of global distribution </a:t>
            </a:r>
            <a:r>
              <a:rPr lang="en-US" sz="2000" dirty="0" smtClean="0"/>
              <a:t>system.</a:t>
            </a:r>
          </a:p>
          <a:p>
            <a:pPr marL="0" indent="0" algn="just">
              <a:buNone/>
            </a:pPr>
            <a:endParaRPr lang="en-US" sz="1200" dirty="0"/>
          </a:p>
          <a:p>
            <a:pPr marL="0" indent="0" algn="just">
              <a:buNone/>
            </a:pPr>
            <a:r>
              <a:rPr lang="en-US" sz="2000" dirty="0"/>
              <a:t>Under these assumptions, the power dissipation can be converted to capacitances and these can be used to compare the power dissipation of </a:t>
            </a:r>
            <a:r>
              <a:rPr lang="en-US" sz="2000" dirty="0" smtClean="0"/>
              <a:t>different </a:t>
            </a:r>
            <a:r>
              <a:rPr lang="en-US" sz="2000" dirty="0"/>
              <a:t>global distribution systems</a:t>
            </a:r>
            <a:r>
              <a:rPr lang="en-US" sz="2000" dirty="0" smtClean="0"/>
              <a:t>.</a:t>
            </a:r>
          </a:p>
          <a:p>
            <a:pPr marL="0" indent="0" algn="just">
              <a:buNone/>
            </a:pPr>
            <a:endParaRPr lang="en-US" sz="1600" dirty="0" smtClean="0"/>
          </a:p>
          <a:p>
            <a:pPr marL="0" indent="0" algn="just">
              <a:buNone/>
            </a:pPr>
            <a:r>
              <a:rPr lang="en-US" sz="2000" dirty="0"/>
              <a:t>Total Global Capacitance = C</a:t>
            </a:r>
            <a:r>
              <a:rPr lang="en-US" sz="2000" baseline="-25000" dirty="0"/>
              <a:t>G</a:t>
            </a:r>
            <a:r>
              <a:rPr lang="en-US" sz="2000" dirty="0"/>
              <a:t> + C</a:t>
            </a:r>
            <a:r>
              <a:rPr lang="en-US" sz="2000" baseline="-25000" dirty="0"/>
              <a:t>W</a:t>
            </a:r>
            <a:r>
              <a:rPr lang="en-US" sz="2000" dirty="0"/>
              <a:t> + </a:t>
            </a:r>
            <a:r>
              <a:rPr lang="en-US" sz="2000" dirty="0" smtClean="0"/>
              <a:t>C</a:t>
            </a:r>
            <a:r>
              <a:rPr lang="en-US" sz="2000" baseline="-25000" dirty="0" smtClean="0"/>
              <a:t>L</a:t>
            </a:r>
          </a:p>
          <a:p>
            <a:pPr marL="0" indent="0" algn="just">
              <a:buNone/>
            </a:pPr>
            <a:r>
              <a:rPr lang="en-US" sz="2000" dirty="0" smtClean="0"/>
              <a:t>where</a:t>
            </a:r>
            <a:r>
              <a:rPr lang="en-US" sz="2000" dirty="0"/>
              <a:t>,</a:t>
            </a:r>
          </a:p>
          <a:p>
            <a:pPr marL="0" indent="0" algn="just">
              <a:buNone/>
            </a:pPr>
            <a:r>
              <a:rPr lang="en-US" sz="2000" dirty="0" smtClean="0"/>
              <a:t>C</a:t>
            </a:r>
            <a:r>
              <a:rPr lang="en-US" sz="2000" baseline="-25000" dirty="0" smtClean="0"/>
              <a:t>G</a:t>
            </a:r>
            <a:r>
              <a:rPr lang="en-US" sz="2000" dirty="0" smtClean="0"/>
              <a:t> </a:t>
            </a:r>
            <a:r>
              <a:rPr lang="en-US" sz="2000" dirty="0"/>
              <a:t>- Equivalent capacitance of the highest level network</a:t>
            </a:r>
          </a:p>
          <a:p>
            <a:pPr marL="0" indent="0" algn="just">
              <a:buNone/>
            </a:pPr>
            <a:r>
              <a:rPr lang="en-US" sz="2000" dirty="0"/>
              <a:t>C</a:t>
            </a:r>
            <a:r>
              <a:rPr lang="en-US" sz="2000" baseline="-25000" dirty="0"/>
              <a:t>W</a:t>
            </a:r>
            <a:r>
              <a:rPr lang="en-US" sz="2000" dirty="0"/>
              <a:t> - Capacitance of the interconnecting wires</a:t>
            </a:r>
          </a:p>
          <a:p>
            <a:pPr marL="0" indent="0" algn="just">
              <a:buNone/>
            </a:pPr>
            <a:r>
              <a:rPr lang="en-US" sz="2000" dirty="0"/>
              <a:t>C</a:t>
            </a:r>
            <a:r>
              <a:rPr lang="en-US" sz="2000" baseline="-25000" dirty="0"/>
              <a:t>L</a:t>
            </a:r>
            <a:r>
              <a:rPr lang="en-US" sz="2000" dirty="0"/>
              <a:t> - Load capacitance </a:t>
            </a:r>
            <a:r>
              <a:rPr lang="en-US" sz="2000" dirty="0" smtClean="0"/>
              <a:t>or </a:t>
            </a:r>
            <a:r>
              <a:rPr lang="en-US" sz="2000" dirty="0"/>
              <a:t>input capacitance of the local clock generators</a:t>
            </a:r>
          </a:p>
        </p:txBody>
      </p:sp>
      <p:sp>
        <p:nvSpPr>
          <p:cNvPr id="4" name="Date Placeholder 3"/>
          <p:cNvSpPr>
            <a:spLocks noGrp="1"/>
          </p:cNvSpPr>
          <p:nvPr>
            <p:ph type="dt" sz="half" idx="10"/>
          </p:nvPr>
        </p:nvSpPr>
        <p:spPr/>
        <p:txBody>
          <a:bodyPr/>
          <a:lstStyle/>
          <a:p>
            <a:r>
              <a:rPr lang="en-US" smtClean="0"/>
              <a:t>9/25/2013</a:t>
            </a:r>
            <a:endParaRPr lang="en-US"/>
          </a:p>
        </p:txBody>
      </p:sp>
      <p:sp>
        <p:nvSpPr>
          <p:cNvPr id="5" name="Footer Placeholder 4"/>
          <p:cNvSpPr>
            <a:spLocks noGrp="1"/>
          </p:cNvSpPr>
          <p:nvPr>
            <p:ph type="ftr" sz="quarter" idx="11"/>
          </p:nvPr>
        </p:nvSpPr>
        <p:spPr/>
        <p:txBody>
          <a:bodyPr/>
          <a:lstStyle/>
          <a:p>
            <a:r>
              <a:rPr lang="en-US" smtClean="0"/>
              <a:t>Sachin: MEE Project Defense</a:t>
            </a:r>
            <a:endParaRPr lang="en-US"/>
          </a:p>
        </p:txBody>
      </p:sp>
      <p:sp>
        <p:nvSpPr>
          <p:cNvPr id="6" name="Slide Number Placeholder 5"/>
          <p:cNvSpPr>
            <a:spLocks noGrp="1"/>
          </p:cNvSpPr>
          <p:nvPr>
            <p:ph type="sldNum" sz="quarter" idx="12"/>
          </p:nvPr>
        </p:nvSpPr>
        <p:spPr/>
        <p:txBody>
          <a:bodyPr/>
          <a:lstStyle/>
          <a:p>
            <a:fld id="{6397D6EB-3E24-4788-A995-03BDCAC9BB93}" type="slidenum">
              <a:rPr lang="en-US" smtClean="0"/>
              <a:t>17</a:t>
            </a:fld>
            <a:endParaRPr lang="en-US"/>
          </a:p>
        </p:txBody>
      </p:sp>
    </p:spTree>
    <p:extLst>
      <p:ext uri="{BB962C8B-B14F-4D97-AF65-F5344CB8AC3E}">
        <p14:creationId xmlns:p14="http://schemas.microsoft.com/office/powerpoint/2010/main" val="32187546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Capacitive Loading</a:t>
            </a:r>
            <a:endParaRPr lang="en-US" dirty="0"/>
          </a:p>
        </p:txBody>
      </p:sp>
      <p:sp>
        <p:nvSpPr>
          <p:cNvPr id="3" name="Content Placeholder 2"/>
          <p:cNvSpPr>
            <a:spLocks noGrp="1"/>
          </p:cNvSpPr>
          <p:nvPr>
            <p:ph idx="1"/>
          </p:nvPr>
        </p:nvSpPr>
        <p:spPr/>
        <p:txBody>
          <a:bodyPr>
            <a:normAutofit/>
          </a:bodyPr>
          <a:lstStyle/>
          <a:p>
            <a:pPr marL="0" indent="0">
              <a:buNone/>
            </a:pPr>
            <a:endParaRPr lang="en-US" dirty="0" smtClean="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r>
              <a:rPr lang="en-US" sz="2000" dirty="0" smtClean="0"/>
              <a:t>Grid </a:t>
            </a:r>
            <a:r>
              <a:rPr lang="en-US" sz="2000" dirty="0"/>
              <a:t>System based on DEC 21264</a:t>
            </a:r>
          </a:p>
          <a:p>
            <a:pPr marL="0" indent="0">
              <a:buNone/>
            </a:pPr>
            <a:r>
              <a:rPr lang="en-US" sz="2000" dirty="0"/>
              <a:t>H – Tree System based on IBM S/390</a:t>
            </a:r>
          </a:p>
        </p:txBody>
      </p:sp>
      <p:sp>
        <p:nvSpPr>
          <p:cNvPr id="4" name="Date Placeholder 3"/>
          <p:cNvSpPr>
            <a:spLocks noGrp="1"/>
          </p:cNvSpPr>
          <p:nvPr>
            <p:ph type="dt" sz="half" idx="10"/>
          </p:nvPr>
        </p:nvSpPr>
        <p:spPr/>
        <p:txBody>
          <a:bodyPr/>
          <a:lstStyle/>
          <a:p>
            <a:r>
              <a:rPr lang="en-US" smtClean="0"/>
              <a:t>9/25/2013</a:t>
            </a:r>
            <a:endParaRPr lang="en-US"/>
          </a:p>
        </p:txBody>
      </p:sp>
      <p:sp>
        <p:nvSpPr>
          <p:cNvPr id="5" name="Footer Placeholder 4"/>
          <p:cNvSpPr>
            <a:spLocks noGrp="1"/>
          </p:cNvSpPr>
          <p:nvPr>
            <p:ph type="ftr" sz="quarter" idx="11"/>
          </p:nvPr>
        </p:nvSpPr>
        <p:spPr/>
        <p:txBody>
          <a:bodyPr/>
          <a:lstStyle/>
          <a:p>
            <a:r>
              <a:rPr lang="en-US" smtClean="0"/>
              <a:t>Sachin: MEE Project Defense</a:t>
            </a:r>
            <a:endParaRPr lang="en-US"/>
          </a:p>
        </p:txBody>
      </p:sp>
      <p:sp>
        <p:nvSpPr>
          <p:cNvPr id="6" name="Slide Number Placeholder 5"/>
          <p:cNvSpPr>
            <a:spLocks noGrp="1"/>
          </p:cNvSpPr>
          <p:nvPr>
            <p:ph type="sldNum" sz="quarter" idx="12"/>
          </p:nvPr>
        </p:nvSpPr>
        <p:spPr/>
        <p:txBody>
          <a:bodyPr/>
          <a:lstStyle/>
          <a:p>
            <a:fld id="{6397D6EB-3E24-4788-A995-03BDCAC9BB93}" type="slidenum">
              <a:rPr lang="en-US" smtClean="0"/>
              <a:t>18</a:t>
            </a:fld>
            <a:endParaRPr lang="en-US"/>
          </a:p>
        </p:txBody>
      </p:sp>
      <p:pic>
        <p:nvPicPr>
          <p:cNvPr id="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444" y="1524000"/>
            <a:ext cx="7963113"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576588" y="5791200"/>
            <a:ext cx="7963113" cy="461665"/>
          </a:xfrm>
          <a:prstGeom prst="rect">
            <a:avLst/>
          </a:prstGeom>
        </p:spPr>
        <p:txBody>
          <a:bodyPr wrap="square">
            <a:spAutoFit/>
          </a:bodyPr>
          <a:lstStyle/>
          <a:p>
            <a:r>
              <a:rPr lang="en-US" sz="1200" dirty="0"/>
              <a:t>B. A. Floyd and K. O. Kenneth, “The Projected Power Consumption of a Wireless Clock Distribution System and Comparison to Conventional Distribution Systems,” in </a:t>
            </a:r>
            <a:r>
              <a:rPr lang="en-US" sz="1200" i="1" dirty="0"/>
              <a:t>Proc. </a:t>
            </a:r>
            <a:r>
              <a:rPr lang="en-US" sz="1200" i="1" dirty="0" smtClean="0"/>
              <a:t>IITC</a:t>
            </a:r>
            <a:r>
              <a:rPr lang="en-US" sz="1200" dirty="0" smtClean="0"/>
              <a:t>, </a:t>
            </a:r>
            <a:r>
              <a:rPr lang="en-US" sz="1200" dirty="0"/>
              <a:t>1999.</a:t>
            </a:r>
          </a:p>
        </p:txBody>
      </p:sp>
    </p:spTree>
    <p:extLst>
      <p:ext uri="{BB962C8B-B14F-4D97-AF65-F5344CB8AC3E}">
        <p14:creationId xmlns:p14="http://schemas.microsoft.com/office/powerpoint/2010/main" val="14189296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Benefits</a:t>
            </a:r>
            <a:endParaRPr lang="en-US" dirty="0"/>
          </a:p>
        </p:txBody>
      </p:sp>
      <p:sp>
        <p:nvSpPr>
          <p:cNvPr id="3" name="Content Placeholder 2"/>
          <p:cNvSpPr>
            <a:spLocks noGrp="1"/>
          </p:cNvSpPr>
          <p:nvPr>
            <p:ph idx="1"/>
          </p:nvPr>
        </p:nvSpPr>
        <p:spPr/>
        <p:txBody>
          <a:bodyPr>
            <a:normAutofit/>
          </a:bodyPr>
          <a:lstStyle/>
          <a:p>
            <a:pPr algn="just"/>
            <a:r>
              <a:rPr lang="en-US" sz="2000" dirty="0"/>
              <a:t>Signal propagation occurs at speed of light, shortening the global interconnect delay without requiring integrated optical components.</a:t>
            </a:r>
          </a:p>
          <a:p>
            <a:pPr algn="just"/>
            <a:r>
              <a:rPr lang="en-US" sz="2000" dirty="0"/>
              <a:t>Global interconnect wires are eliminated freeing up space.</a:t>
            </a:r>
          </a:p>
          <a:p>
            <a:pPr algn="just"/>
            <a:r>
              <a:rPr lang="en-US" sz="2000" dirty="0"/>
              <a:t>Inter-chip clock distribution system can provide global clock signals with a small skew to an area much greater than the projected IC size.</a:t>
            </a:r>
          </a:p>
          <a:p>
            <a:pPr algn="just"/>
            <a:r>
              <a:rPr lang="en-US" sz="2000" dirty="0"/>
              <a:t>Dispersive effects are minimized since a monotone global clock signal is transmitted.</a:t>
            </a:r>
          </a:p>
          <a:p>
            <a:pPr algn="just"/>
            <a:r>
              <a:rPr lang="en-US" sz="2000" dirty="0"/>
              <a:t>More uniformly distributed power load equalizing temperature gradients across the chip.</a:t>
            </a:r>
          </a:p>
          <a:p>
            <a:pPr algn="just"/>
            <a:r>
              <a:rPr lang="en-US" sz="2000" dirty="0"/>
              <a:t>By adjusting the division ratio in the receiver, higher frequency local clock signals can be obtained.</a:t>
            </a:r>
          </a:p>
        </p:txBody>
      </p:sp>
      <p:sp>
        <p:nvSpPr>
          <p:cNvPr id="4" name="Date Placeholder 3"/>
          <p:cNvSpPr>
            <a:spLocks noGrp="1"/>
          </p:cNvSpPr>
          <p:nvPr>
            <p:ph type="dt" sz="half" idx="10"/>
          </p:nvPr>
        </p:nvSpPr>
        <p:spPr/>
        <p:txBody>
          <a:bodyPr/>
          <a:lstStyle/>
          <a:p>
            <a:r>
              <a:rPr lang="en-US" smtClean="0"/>
              <a:t>9/25/2013</a:t>
            </a:r>
            <a:endParaRPr lang="en-US"/>
          </a:p>
        </p:txBody>
      </p:sp>
      <p:sp>
        <p:nvSpPr>
          <p:cNvPr id="5" name="Footer Placeholder 4"/>
          <p:cNvSpPr>
            <a:spLocks noGrp="1"/>
          </p:cNvSpPr>
          <p:nvPr>
            <p:ph type="ftr" sz="quarter" idx="11"/>
          </p:nvPr>
        </p:nvSpPr>
        <p:spPr/>
        <p:txBody>
          <a:bodyPr/>
          <a:lstStyle/>
          <a:p>
            <a:r>
              <a:rPr lang="en-US" smtClean="0"/>
              <a:t>Sachin: MEE Project Defense</a:t>
            </a:r>
            <a:endParaRPr lang="en-US"/>
          </a:p>
        </p:txBody>
      </p:sp>
      <p:sp>
        <p:nvSpPr>
          <p:cNvPr id="6" name="Slide Number Placeholder 5"/>
          <p:cNvSpPr>
            <a:spLocks noGrp="1"/>
          </p:cNvSpPr>
          <p:nvPr>
            <p:ph type="sldNum" sz="quarter" idx="12"/>
          </p:nvPr>
        </p:nvSpPr>
        <p:spPr/>
        <p:txBody>
          <a:bodyPr/>
          <a:lstStyle/>
          <a:p>
            <a:fld id="{6397D6EB-3E24-4788-A995-03BDCAC9BB93}" type="slidenum">
              <a:rPr lang="en-US" smtClean="0"/>
              <a:t>19</a:t>
            </a:fld>
            <a:endParaRPr lang="en-US"/>
          </a:p>
        </p:txBody>
      </p:sp>
    </p:spTree>
    <p:extLst>
      <p:ext uri="{BB962C8B-B14F-4D97-AF65-F5344CB8AC3E}">
        <p14:creationId xmlns:p14="http://schemas.microsoft.com/office/powerpoint/2010/main" val="40171594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r>
              <a:rPr lang="en-US" sz="2800" dirty="0" smtClean="0"/>
              <a:t>Background</a:t>
            </a:r>
          </a:p>
          <a:p>
            <a:r>
              <a:rPr lang="en-US" sz="2800" dirty="0" smtClean="0"/>
              <a:t>Definitions</a:t>
            </a:r>
          </a:p>
          <a:p>
            <a:pPr lvl="1"/>
            <a:r>
              <a:rPr lang="en-US" sz="2000" dirty="0" smtClean="0"/>
              <a:t>Clock Skew</a:t>
            </a:r>
          </a:p>
          <a:p>
            <a:pPr lvl="1"/>
            <a:r>
              <a:rPr lang="en-US" sz="2000" dirty="0" smtClean="0"/>
              <a:t>Clock Jitter</a:t>
            </a:r>
            <a:endParaRPr lang="en-US" sz="2000" dirty="0"/>
          </a:p>
          <a:p>
            <a:pPr indent="-285750"/>
            <a:r>
              <a:rPr lang="en-US" sz="2800" dirty="0" smtClean="0"/>
              <a:t>Clock Distribution Network</a:t>
            </a:r>
            <a:endParaRPr lang="en-US" sz="2000" dirty="0" smtClean="0"/>
          </a:p>
          <a:p>
            <a:pPr indent="-285750"/>
            <a:r>
              <a:rPr lang="en-US" sz="2800" dirty="0" smtClean="0"/>
              <a:t>Wireless Clock Distribution</a:t>
            </a:r>
          </a:p>
          <a:p>
            <a:pPr lvl="1"/>
            <a:r>
              <a:rPr lang="en-US" sz="2000" dirty="0" smtClean="0"/>
              <a:t>Concept</a:t>
            </a:r>
          </a:p>
          <a:p>
            <a:pPr lvl="1"/>
            <a:r>
              <a:rPr lang="en-US" sz="2000" dirty="0" smtClean="0"/>
              <a:t>Comparison of Power</a:t>
            </a:r>
          </a:p>
          <a:p>
            <a:pPr lvl="1"/>
            <a:r>
              <a:rPr lang="en-US" sz="2000" dirty="0" smtClean="0"/>
              <a:t>Benefits</a:t>
            </a:r>
          </a:p>
          <a:p>
            <a:pPr lvl="1"/>
            <a:r>
              <a:rPr lang="en-US" sz="2000" dirty="0" smtClean="0"/>
              <a:t>Future Work</a:t>
            </a:r>
          </a:p>
        </p:txBody>
      </p:sp>
      <p:sp>
        <p:nvSpPr>
          <p:cNvPr id="4" name="Date Placeholder 3"/>
          <p:cNvSpPr>
            <a:spLocks noGrp="1"/>
          </p:cNvSpPr>
          <p:nvPr>
            <p:ph type="dt" sz="half" idx="10"/>
          </p:nvPr>
        </p:nvSpPr>
        <p:spPr/>
        <p:txBody>
          <a:bodyPr/>
          <a:lstStyle/>
          <a:p>
            <a:r>
              <a:rPr lang="en-US" smtClean="0"/>
              <a:t>9/25/2013</a:t>
            </a:r>
            <a:endParaRPr lang="en-US"/>
          </a:p>
        </p:txBody>
      </p:sp>
      <p:sp>
        <p:nvSpPr>
          <p:cNvPr id="5" name="Footer Placeholder 4"/>
          <p:cNvSpPr>
            <a:spLocks noGrp="1"/>
          </p:cNvSpPr>
          <p:nvPr>
            <p:ph type="ftr" sz="quarter" idx="11"/>
          </p:nvPr>
        </p:nvSpPr>
        <p:spPr/>
        <p:txBody>
          <a:bodyPr/>
          <a:lstStyle/>
          <a:p>
            <a:r>
              <a:rPr lang="en-US" smtClean="0"/>
              <a:t>Sachin: MEE Project Defense</a:t>
            </a:r>
            <a:endParaRPr lang="en-US"/>
          </a:p>
        </p:txBody>
      </p:sp>
      <p:sp>
        <p:nvSpPr>
          <p:cNvPr id="6" name="Slide Number Placeholder 5"/>
          <p:cNvSpPr>
            <a:spLocks noGrp="1"/>
          </p:cNvSpPr>
          <p:nvPr>
            <p:ph type="sldNum" sz="quarter" idx="12"/>
          </p:nvPr>
        </p:nvSpPr>
        <p:spPr/>
        <p:txBody>
          <a:bodyPr/>
          <a:lstStyle/>
          <a:p>
            <a:fld id="{6397D6EB-3E24-4788-A995-03BDCAC9BB93}" type="slidenum">
              <a:rPr lang="en-US" smtClean="0"/>
              <a:t>2</a:t>
            </a:fld>
            <a:endParaRPr lang="en-US"/>
          </a:p>
        </p:txBody>
      </p:sp>
    </p:spTree>
    <p:extLst>
      <p:ext uri="{BB962C8B-B14F-4D97-AF65-F5344CB8AC3E}">
        <p14:creationId xmlns:p14="http://schemas.microsoft.com/office/powerpoint/2010/main" val="35840847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Work</a:t>
            </a:r>
            <a:endParaRPr lang="en-US" dirty="0"/>
          </a:p>
        </p:txBody>
      </p:sp>
      <p:sp>
        <p:nvSpPr>
          <p:cNvPr id="3" name="Content Placeholder 2"/>
          <p:cNvSpPr>
            <a:spLocks noGrp="1"/>
          </p:cNvSpPr>
          <p:nvPr>
            <p:ph idx="1"/>
          </p:nvPr>
        </p:nvSpPr>
        <p:spPr/>
        <p:txBody>
          <a:bodyPr/>
          <a:lstStyle/>
          <a:p>
            <a:r>
              <a:rPr lang="en-US" sz="2400" dirty="0"/>
              <a:t>Wireless Clock Distribution</a:t>
            </a:r>
          </a:p>
          <a:p>
            <a:pPr lvl="1" algn="just"/>
            <a:r>
              <a:rPr lang="en-US" sz="2000" dirty="0"/>
              <a:t>External power amplifiers (PAs) are used to increase the power level of the transmitted clock </a:t>
            </a:r>
            <a:r>
              <a:rPr lang="en-US" sz="2000" dirty="0" smtClean="0"/>
              <a:t>signal. </a:t>
            </a:r>
            <a:r>
              <a:rPr lang="en-US" sz="2000" dirty="0"/>
              <a:t>External PAs increases the system complexity and increases the cost. They should be replaced by an on-chip PA.</a:t>
            </a:r>
          </a:p>
          <a:p>
            <a:pPr lvl="1" algn="just"/>
            <a:r>
              <a:rPr lang="en-US" sz="2000" dirty="0"/>
              <a:t>The local clock signal frequency is limited by the operating frequency of clock transmitter and receiver. There is much room for increasing the clock frequency. With the increase of clock frequency, the on-chip receiving antenna size can be reduced, which will reduce the on-chip receiving antenna area, a major problem in the system.</a:t>
            </a:r>
          </a:p>
        </p:txBody>
      </p:sp>
      <p:sp>
        <p:nvSpPr>
          <p:cNvPr id="4" name="Date Placeholder 3"/>
          <p:cNvSpPr>
            <a:spLocks noGrp="1"/>
          </p:cNvSpPr>
          <p:nvPr>
            <p:ph type="dt" sz="half" idx="10"/>
          </p:nvPr>
        </p:nvSpPr>
        <p:spPr/>
        <p:txBody>
          <a:bodyPr/>
          <a:lstStyle/>
          <a:p>
            <a:r>
              <a:rPr lang="en-US" smtClean="0"/>
              <a:t>9/25/2013</a:t>
            </a:r>
            <a:endParaRPr lang="en-US"/>
          </a:p>
        </p:txBody>
      </p:sp>
      <p:sp>
        <p:nvSpPr>
          <p:cNvPr id="5" name="Footer Placeholder 4"/>
          <p:cNvSpPr>
            <a:spLocks noGrp="1"/>
          </p:cNvSpPr>
          <p:nvPr>
            <p:ph type="ftr" sz="quarter" idx="11"/>
          </p:nvPr>
        </p:nvSpPr>
        <p:spPr/>
        <p:txBody>
          <a:bodyPr/>
          <a:lstStyle/>
          <a:p>
            <a:r>
              <a:rPr lang="en-US" smtClean="0"/>
              <a:t>Sachin: MEE Project Defense</a:t>
            </a:r>
            <a:endParaRPr lang="en-US"/>
          </a:p>
        </p:txBody>
      </p:sp>
      <p:sp>
        <p:nvSpPr>
          <p:cNvPr id="6" name="Slide Number Placeholder 5"/>
          <p:cNvSpPr>
            <a:spLocks noGrp="1"/>
          </p:cNvSpPr>
          <p:nvPr>
            <p:ph type="sldNum" sz="quarter" idx="12"/>
          </p:nvPr>
        </p:nvSpPr>
        <p:spPr/>
        <p:txBody>
          <a:bodyPr/>
          <a:lstStyle/>
          <a:p>
            <a:fld id="{6397D6EB-3E24-4788-A995-03BDCAC9BB93}" type="slidenum">
              <a:rPr lang="en-US" smtClean="0"/>
              <a:t>20</a:t>
            </a:fld>
            <a:endParaRPr lang="en-US"/>
          </a:p>
        </p:txBody>
      </p:sp>
    </p:spTree>
    <p:extLst>
      <p:ext uri="{BB962C8B-B14F-4D97-AF65-F5344CB8AC3E}">
        <p14:creationId xmlns:p14="http://schemas.microsoft.com/office/powerpoint/2010/main" val="19363173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Optical Clock Distribution</a:t>
            </a:r>
            <a:endParaRPr lang="en-US" dirty="0"/>
          </a:p>
        </p:txBody>
      </p:sp>
      <p:sp>
        <p:nvSpPr>
          <p:cNvPr id="3" name="Content Placeholder 2"/>
          <p:cNvSpPr>
            <a:spLocks noGrp="1"/>
          </p:cNvSpPr>
          <p:nvPr>
            <p:ph idx="1"/>
          </p:nvPr>
        </p:nvSpPr>
        <p:spPr/>
        <p:txBody>
          <a:bodyPr>
            <a:normAutofit/>
          </a:bodyPr>
          <a:lstStyle/>
          <a:p>
            <a:pPr marL="0" indent="0" algn="just">
              <a:buNone/>
            </a:pPr>
            <a:r>
              <a:rPr lang="en-US" sz="2000" dirty="0"/>
              <a:t>Optical interconnects for clock distribution were first studied by Goodman et </a:t>
            </a:r>
            <a:r>
              <a:rPr lang="en-US" sz="2000" dirty="0" smtClean="0"/>
              <a:t>al. Interconnect </a:t>
            </a:r>
            <a:r>
              <a:rPr lang="en-US" sz="2000" dirty="0"/>
              <a:t>delays will be the limiting factor for performance in future MOS circuits and suggest moving to optical and electro-optic technologies</a:t>
            </a:r>
            <a:r>
              <a:rPr lang="en-US" sz="2000" dirty="0" smtClean="0"/>
              <a:t>.</a:t>
            </a:r>
          </a:p>
          <a:p>
            <a:pPr marL="0" indent="0" algn="just">
              <a:buNone/>
            </a:pPr>
            <a:endParaRPr lang="en-US" sz="1200" dirty="0" smtClean="0"/>
          </a:p>
          <a:p>
            <a:pPr marL="0" indent="0" algn="just">
              <a:buNone/>
            </a:pPr>
            <a:r>
              <a:rPr lang="en-US" sz="2000" dirty="0" smtClean="0"/>
              <a:t>Advantages in moving to Photonics</a:t>
            </a:r>
          </a:p>
          <a:p>
            <a:pPr algn="just"/>
            <a:r>
              <a:rPr lang="en-US" sz="2000" dirty="0"/>
              <a:t>Freedom from capacitive loading effects which allows greater fan-in and </a:t>
            </a:r>
            <a:r>
              <a:rPr lang="en-US" sz="2000" dirty="0" smtClean="0"/>
              <a:t>fan-out.</a:t>
            </a:r>
            <a:endParaRPr lang="en-US" sz="2000" dirty="0"/>
          </a:p>
          <a:p>
            <a:pPr algn="just"/>
            <a:r>
              <a:rPr lang="en-US" sz="2000" dirty="0"/>
              <a:t>Immunity to mutual interference </a:t>
            </a:r>
            <a:r>
              <a:rPr lang="en-US" sz="2000" dirty="0" smtClean="0"/>
              <a:t>effects.</a:t>
            </a:r>
            <a:endParaRPr lang="en-US" sz="2000" dirty="0"/>
          </a:p>
          <a:p>
            <a:pPr algn="just"/>
            <a:r>
              <a:rPr lang="en-US" sz="2000" dirty="0"/>
              <a:t>Lack of planar constraints resulting in reduced cross-coupling for </a:t>
            </a:r>
            <a:r>
              <a:rPr lang="en-US" sz="2000" dirty="0" err="1"/>
              <a:t>criss</a:t>
            </a:r>
            <a:r>
              <a:rPr lang="en-US" sz="2000" dirty="0"/>
              <a:t>-crossing waveguides.</a:t>
            </a:r>
          </a:p>
          <a:p>
            <a:pPr algn="just"/>
            <a:r>
              <a:rPr lang="en-US" sz="2000" dirty="0"/>
              <a:t>Re-configurability of free space focused </a:t>
            </a:r>
            <a:r>
              <a:rPr lang="en-US" sz="2000" dirty="0" smtClean="0"/>
              <a:t>interconnects.</a:t>
            </a:r>
            <a:endParaRPr lang="en-US" sz="2000" dirty="0"/>
          </a:p>
          <a:p>
            <a:pPr algn="just"/>
            <a:r>
              <a:rPr lang="en-US" sz="2000" dirty="0"/>
              <a:t>Possibility of direct injection of optical signals into electronic devices without the need for optical to electrical conversion.</a:t>
            </a:r>
          </a:p>
        </p:txBody>
      </p:sp>
      <p:sp>
        <p:nvSpPr>
          <p:cNvPr id="4" name="Date Placeholder 3"/>
          <p:cNvSpPr>
            <a:spLocks noGrp="1"/>
          </p:cNvSpPr>
          <p:nvPr>
            <p:ph type="dt" sz="half" idx="10"/>
          </p:nvPr>
        </p:nvSpPr>
        <p:spPr/>
        <p:txBody>
          <a:bodyPr/>
          <a:lstStyle/>
          <a:p>
            <a:r>
              <a:rPr lang="en-US" smtClean="0"/>
              <a:t>9/25/2013</a:t>
            </a:r>
            <a:endParaRPr lang="en-US"/>
          </a:p>
        </p:txBody>
      </p:sp>
      <p:sp>
        <p:nvSpPr>
          <p:cNvPr id="5" name="Footer Placeholder 4"/>
          <p:cNvSpPr>
            <a:spLocks noGrp="1"/>
          </p:cNvSpPr>
          <p:nvPr>
            <p:ph type="ftr" sz="quarter" idx="11"/>
          </p:nvPr>
        </p:nvSpPr>
        <p:spPr/>
        <p:txBody>
          <a:bodyPr/>
          <a:lstStyle/>
          <a:p>
            <a:r>
              <a:rPr lang="en-US" smtClean="0"/>
              <a:t>Sachin: MEE Project Defense</a:t>
            </a:r>
            <a:endParaRPr lang="en-US"/>
          </a:p>
        </p:txBody>
      </p:sp>
      <p:sp>
        <p:nvSpPr>
          <p:cNvPr id="6" name="Slide Number Placeholder 5"/>
          <p:cNvSpPr>
            <a:spLocks noGrp="1"/>
          </p:cNvSpPr>
          <p:nvPr>
            <p:ph type="sldNum" sz="quarter" idx="12"/>
          </p:nvPr>
        </p:nvSpPr>
        <p:spPr/>
        <p:txBody>
          <a:bodyPr/>
          <a:lstStyle/>
          <a:p>
            <a:fld id="{6397D6EB-3E24-4788-A995-03BDCAC9BB93}" type="slidenum">
              <a:rPr lang="en-US" smtClean="0"/>
              <a:t>21</a:t>
            </a:fld>
            <a:endParaRPr lang="en-US"/>
          </a:p>
        </p:txBody>
      </p:sp>
    </p:spTree>
    <p:extLst>
      <p:ext uri="{BB962C8B-B14F-4D97-AF65-F5344CB8AC3E}">
        <p14:creationId xmlns:p14="http://schemas.microsoft.com/office/powerpoint/2010/main" val="11982387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Optical Clocking</a:t>
            </a:r>
          </a:p>
        </p:txBody>
      </p:sp>
      <p:sp>
        <p:nvSpPr>
          <p:cNvPr id="3" name="Content Placeholder 2"/>
          <p:cNvSpPr>
            <a:spLocks noGrp="1"/>
          </p:cNvSpPr>
          <p:nvPr>
            <p:ph idx="1"/>
          </p:nvPr>
        </p:nvSpPr>
        <p:spPr/>
        <p:txBody>
          <a:bodyPr/>
          <a:lstStyle/>
          <a:p>
            <a:r>
              <a:rPr lang="en-US" dirty="0"/>
              <a:t>Index-based with waveguides</a:t>
            </a:r>
          </a:p>
          <a:p>
            <a:r>
              <a:rPr lang="en-US" dirty="0"/>
              <a:t>Index-based with fiber optics</a:t>
            </a:r>
          </a:p>
          <a:p>
            <a:r>
              <a:rPr lang="en-US" dirty="0"/>
              <a:t>Unfocused free space interconnect</a:t>
            </a:r>
          </a:p>
          <a:p>
            <a:r>
              <a:rPr lang="en-US" dirty="0"/>
              <a:t>Focused free space interconnect</a:t>
            </a:r>
          </a:p>
        </p:txBody>
      </p:sp>
      <p:sp>
        <p:nvSpPr>
          <p:cNvPr id="4" name="Date Placeholder 3"/>
          <p:cNvSpPr>
            <a:spLocks noGrp="1"/>
          </p:cNvSpPr>
          <p:nvPr>
            <p:ph type="dt" sz="half" idx="10"/>
          </p:nvPr>
        </p:nvSpPr>
        <p:spPr/>
        <p:txBody>
          <a:bodyPr/>
          <a:lstStyle/>
          <a:p>
            <a:r>
              <a:rPr lang="en-US" smtClean="0"/>
              <a:t>9/25/2013</a:t>
            </a:r>
            <a:endParaRPr lang="en-US"/>
          </a:p>
        </p:txBody>
      </p:sp>
      <p:sp>
        <p:nvSpPr>
          <p:cNvPr id="5" name="Footer Placeholder 4"/>
          <p:cNvSpPr>
            <a:spLocks noGrp="1"/>
          </p:cNvSpPr>
          <p:nvPr>
            <p:ph type="ftr" sz="quarter" idx="11"/>
          </p:nvPr>
        </p:nvSpPr>
        <p:spPr/>
        <p:txBody>
          <a:bodyPr/>
          <a:lstStyle/>
          <a:p>
            <a:r>
              <a:rPr lang="en-US" smtClean="0"/>
              <a:t>Sachin: MEE Project Defense</a:t>
            </a:r>
            <a:endParaRPr lang="en-US"/>
          </a:p>
        </p:txBody>
      </p:sp>
      <p:sp>
        <p:nvSpPr>
          <p:cNvPr id="6" name="Slide Number Placeholder 5"/>
          <p:cNvSpPr>
            <a:spLocks noGrp="1"/>
          </p:cNvSpPr>
          <p:nvPr>
            <p:ph type="sldNum" sz="quarter" idx="12"/>
          </p:nvPr>
        </p:nvSpPr>
        <p:spPr/>
        <p:txBody>
          <a:bodyPr/>
          <a:lstStyle/>
          <a:p>
            <a:fld id="{6397D6EB-3E24-4788-A995-03BDCAC9BB93}" type="slidenum">
              <a:rPr lang="en-US" smtClean="0"/>
              <a:t>22</a:t>
            </a:fld>
            <a:endParaRPr lang="en-US"/>
          </a:p>
        </p:txBody>
      </p:sp>
    </p:spTree>
    <p:extLst>
      <p:ext uri="{BB962C8B-B14F-4D97-AF65-F5344CB8AC3E}">
        <p14:creationId xmlns:p14="http://schemas.microsoft.com/office/powerpoint/2010/main" val="18753164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Index-based with </a:t>
            </a:r>
            <a:r>
              <a:rPr lang="en-US" dirty="0" smtClean="0"/>
              <a:t>Fiber Optics</a:t>
            </a:r>
            <a:endParaRPr lang="en-US" dirty="0"/>
          </a:p>
        </p:txBody>
      </p:sp>
      <p:sp>
        <p:nvSpPr>
          <p:cNvPr id="4" name="Date Placeholder 3"/>
          <p:cNvSpPr>
            <a:spLocks noGrp="1"/>
          </p:cNvSpPr>
          <p:nvPr>
            <p:ph type="dt" sz="half" idx="10"/>
          </p:nvPr>
        </p:nvSpPr>
        <p:spPr/>
        <p:txBody>
          <a:bodyPr/>
          <a:lstStyle/>
          <a:p>
            <a:r>
              <a:rPr lang="en-US" smtClean="0"/>
              <a:t>9/25/2013</a:t>
            </a:r>
            <a:endParaRPr lang="en-US"/>
          </a:p>
        </p:txBody>
      </p:sp>
      <p:sp>
        <p:nvSpPr>
          <p:cNvPr id="5" name="Footer Placeholder 4"/>
          <p:cNvSpPr>
            <a:spLocks noGrp="1"/>
          </p:cNvSpPr>
          <p:nvPr>
            <p:ph type="ftr" sz="quarter" idx="11"/>
          </p:nvPr>
        </p:nvSpPr>
        <p:spPr/>
        <p:txBody>
          <a:bodyPr/>
          <a:lstStyle/>
          <a:p>
            <a:r>
              <a:rPr lang="en-US" smtClean="0"/>
              <a:t>Sachin: MEE Project Defense</a:t>
            </a:r>
            <a:endParaRPr lang="en-US"/>
          </a:p>
        </p:txBody>
      </p:sp>
      <p:sp>
        <p:nvSpPr>
          <p:cNvPr id="6" name="Slide Number Placeholder 5"/>
          <p:cNvSpPr>
            <a:spLocks noGrp="1"/>
          </p:cNvSpPr>
          <p:nvPr>
            <p:ph type="sldNum" sz="quarter" idx="12"/>
          </p:nvPr>
        </p:nvSpPr>
        <p:spPr/>
        <p:txBody>
          <a:bodyPr/>
          <a:lstStyle/>
          <a:p>
            <a:fld id="{6397D6EB-3E24-4788-A995-03BDCAC9BB93}" type="slidenum">
              <a:rPr lang="en-US" smtClean="0"/>
              <a:t>23</a:t>
            </a:fld>
            <a:endParaRPr lang="en-US"/>
          </a:p>
        </p:txBody>
      </p:sp>
      <p:pic>
        <p:nvPicPr>
          <p:cNvPr id="7"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33161" y="2057400"/>
            <a:ext cx="6077679" cy="3200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576588" y="5791200"/>
            <a:ext cx="7963113" cy="461665"/>
          </a:xfrm>
          <a:prstGeom prst="rect">
            <a:avLst/>
          </a:prstGeom>
        </p:spPr>
        <p:txBody>
          <a:bodyPr wrap="square">
            <a:spAutoFit/>
          </a:bodyPr>
          <a:lstStyle/>
          <a:p>
            <a:pPr algn="just"/>
            <a:r>
              <a:rPr lang="en-US" sz="1200" dirty="0"/>
              <a:t>J. W. Goodman, F. </a:t>
            </a:r>
            <a:r>
              <a:rPr lang="en-US" sz="1200" dirty="0" err="1"/>
              <a:t>Leonberger</a:t>
            </a:r>
            <a:r>
              <a:rPr lang="en-US" sz="1200" dirty="0"/>
              <a:t>, S.-Y. Kung, and R. A. </a:t>
            </a:r>
            <a:r>
              <a:rPr lang="en-US" sz="1200" dirty="0" err="1"/>
              <a:t>Athale</a:t>
            </a:r>
            <a:r>
              <a:rPr lang="en-US" sz="1200" dirty="0"/>
              <a:t>, "Optical Interconnections for VLSI Systems," Proceedings of the IEEE, vol. 72, no. 7, pp. 850-866, July 1984.</a:t>
            </a:r>
            <a:endParaRPr lang="en-US" sz="1200" dirty="0"/>
          </a:p>
        </p:txBody>
      </p:sp>
    </p:spTree>
    <p:extLst>
      <p:ext uri="{BB962C8B-B14F-4D97-AF65-F5344CB8AC3E}">
        <p14:creationId xmlns:p14="http://schemas.microsoft.com/office/powerpoint/2010/main" val="7727198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Index-based with Fiber Optics</a:t>
            </a:r>
          </a:p>
        </p:txBody>
      </p:sp>
      <p:sp>
        <p:nvSpPr>
          <p:cNvPr id="3" name="Content Placeholder 2"/>
          <p:cNvSpPr>
            <a:spLocks noGrp="1"/>
          </p:cNvSpPr>
          <p:nvPr>
            <p:ph idx="1"/>
          </p:nvPr>
        </p:nvSpPr>
        <p:spPr/>
        <p:txBody>
          <a:bodyPr>
            <a:normAutofit/>
          </a:bodyPr>
          <a:lstStyle/>
          <a:p>
            <a:pPr algn="just"/>
            <a:r>
              <a:rPr lang="en-US" sz="2000" dirty="0"/>
              <a:t>A bundle of fibers is fused together at one end, yielding a core into which light from the modulated optical source must be coupled.</a:t>
            </a:r>
          </a:p>
          <a:p>
            <a:pPr algn="just"/>
            <a:r>
              <a:rPr lang="en-US" sz="2000" dirty="0"/>
              <a:t>Light coupled in at the fused end is split as the cores separate, and transmitted to the ends of each of the fibers in the bundle.</a:t>
            </a:r>
          </a:p>
          <a:p>
            <a:pPr algn="just"/>
            <a:r>
              <a:rPr lang="en-US" sz="2000" dirty="0"/>
              <a:t>Each fiber end must now be carefully located over an optical detector that will convert the optical clock to an electrical one.</a:t>
            </a:r>
          </a:p>
          <a:p>
            <a:pPr algn="just"/>
            <a:r>
              <a:rPr lang="en-US" sz="2000" dirty="0"/>
              <a:t>Difficulties associated with the fiber-optic approach stem from the alignment requirements for the fibers and detectors, and from the uniformity requirements for the fused-fiber splitter.</a:t>
            </a:r>
          </a:p>
          <a:p>
            <a:pPr algn="just"/>
            <a:r>
              <a:rPr lang="en-US" sz="2000" dirty="0"/>
              <a:t>Fibers cannot be allowed to bend too much, for bends will cause radiation losses that may become severe.</a:t>
            </a:r>
          </a:p>
          <a:p>
            <a:pPr algn="just"/>
            <a:r>
              <a:rPr lang="en-US" sz="2000" dirty="0"/>
              <a:t>This interconnect technology will occupy a three-dimensional volume which is a major disadvantage.</a:t>
            </a:r>
          </a:p>
        </p:txBody>
      </p:sp>
      <p:sp>
        <p:nvSpPr>
          <p:cNvPr id="4" name="Date Placeholder 3"/>
          <p:cNvSpPr>
            <a:spLocks noGrp="1"/>
          </p:cNvSpPr>
          <p:nvPr>
            <p:ph type="dt" sz="half" idx="10"/>
          </p:nvPr>
        </p:nvSpPr>
        <p:spPr/>
        <p:txBody>
          <a:bodyPr/>
          <a:lstStyle/>
          <a:p>
            <a:r>
              <a:rPr lang="en-US" smtClean="0"/>
              <a:t>9/25/2013</a:t>
            </a:r>
            <a:endParaRPr lang="en-US"/>
          </a:p>
        </p:txBody>
      </p:sp>
      <p:sp>
        <p:nvSpPr>
          <p:cNvPr id="5" name="Footer Placeholder 4"/>
          <p:cNvSpPr>
            <a:spLocks noGrp="1"/>
          </p:cNvSpPr>
          <p:nvPr>
            <p:ph type="ftr" sz="quarter" idx="11"/>
          </p:nvPr>
        </p:nvSpPr>
        <p:spPr/>
        <p:txBody>
          <a:bodyPr/>
          <a:lstStyle/>
          <a:p>
            <a:r>
              <a:rPr lang="en-US" smtClean="0"/>
              <a:t>Sachin: MEE Project Defense</a:t>
            </a:r>
            <a:endParaRPr lang="en-US"/>
          </a:p>
        </p:txBody>
      </p:sp>
      <p:sp>
        <p:nvSpPr>
          <p:cNvPr id="6" name="Slide Number Placeholder 5"/>
          <p:cNvSpPr>
            <a:spLocks noGrp="1"/>
          </p:cNvSpPr>
          <p:nvPr>
            <p:ph type="sldNum" sz="quarter" idx="12"/>
          </p:nvPr>
        </p:nvSpPr>
        <p:spPr/>
        <p:txBody>
          <a:bodyPr/>
          <a:lstStyle/>
          <a:p>
            <a:fld id="{6397D6EB-3E24-4788-A995-03BDCAC9BB93}" type="slidenum">
              <a:rPr lang="en-US" smtClean="0"/>
              <a:t>24</a:t>
            </a:fld>
            <a:endParaRPr lang="en-US"/>
          </a:p>
        </p:txBody>
      </p:sp>
    </p:spTree>
    <p:extLst>
      <p:ext uri="{BB962C8B-B14F-4D97-AF65-F5344CB8AC3E}">
        <p14:creationId xmlns:p14="http://schemas.microsoft.com/office/powerpoint/2010/main" val="28196346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Index-based with waveguides</a:t>
            </a:r>
          </a:p>
        </p:txBody>
      </p:sp>
      <p:sp>
        <p:nvSpPr>
          <p:cNvPr id="4" name="Date Placeholder 3"/>
          <p:cNvSpPr>
            <a:spLocks noGrp="1"/>
          </p:cNvSpPr>
          <p:nvPr>
            <p:ph type="dt" sz="half" idx="10"/>
          </p:nvPr>
        </p:nvSpPr>
        <p:spPr/>
        <p:txBody>
          <a:bodyPr/>
          <a:lstStyle/>
          <a:p>
            <a:r>
              <a:rPr lang="en-US" smtClean="0"/>
              <a:t>9/25/2013</a:t>
            </a:r>
            <a:endParaRPr lang="en-US"/>
          </a:p>
        </p:txBody>
      </p:sp>
      <p:sp>
        <p:nvSpPr>
          <p:cNvPr id="5" name="Footer Placeholder 4"/>
          <p:cNvSpPr>
            <a:spLocks noGrp="1"/>
          </p:cNvSpPr>
          <p:nvPr>
            <p:ph type="ftr" sz="quarter" idx="11"/>
          </p:nvPr>
        </p:nvSpPr>
        <p:spPr/>
        <p:txBody>
          <a:bodyPr/>
          <a:lstStyle/>
          <a:p>
            <a:r>
              <a:rPr lang="en-US" smtClean="0"/>
              <a:t>Sachin: MEE Project Defense</a:t>
            </a:r>
            <a:endParaRPr lang="en-US"/>
          </a:p>
        </p:txBody>
      </p:sp>
      <p:sp>
        <p:nvSpPr>
          <p:cNvPr id="6" name="Slide Number Placeholder 5"/>
          <p:cNvSpPr>
            <a:spLocks noGrp="1"/>
          </p:cNvSpPr>
          <p:nvPr>
            <p:ph type="sldNum" sz="quarter" idx="12"/>
          </p:nvPr>
        </p:nvSpPr>
        <p:spPr/>
        <p:txBody>
          <a:bodyPr/>
          <a:lstStyle/>
          <a:p>
            <a:fld id="{6397D6EB-3E24-4788-A995-03BDCAC9BB93}" type="slidenum">
              <a:rPr lang="en-US" smtClean="0"/>
              <a:t>25</a:t>
            </a:fld>
            <a:endParaRPr lang="en-US"/>
          </a:p>
        </p:txBody>
      </p:sp>
      <p:pic>
        <p:nvPicPr>
          <p:cNvPr id="7"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40611" y="2057400"/>
            <a:ext cx="6262778"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24178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Index-based with waveguides</a:t>
            </a:r>
          </a:p>
        </p:txBody>
      </p:sp>
      <p:sp>
        <p:nvSpPr>
          <p:cNvPr id="3" name="Content Placeholder 2"/>
          <p:cNvSpPr>
            <a:spLocks noGrp="1"/>
          </p:cNvSpPr>
          <p:nvPr>
            <p:ph idx="1"/>
          </p:nvPr>
        </p:nvSpPr>
        <p:spPr/>
        <p:txBody>
          <a:bodyPr>
            <a:normAutofit/>
          </a:bodyPr>
          <a:lstStyle/>
          <a:p>
            <a:pPr algn="just"/>
            <a:r>
              <a:rPr lang="en-US" sz="2000" dirty="0"/>
              <a:t>Optical signals must be coupled into each of the separate guides.</a:t>
            </a:r>
          </a:p>
          <a:p>
            <a:pPr algn="just"/>
            <a:r>
              <a:rPr lang="en-US" sz="2000" dirty="0"/>
              <a:t>Single or multiple sources.</a:t>
            </a:r>
          </a:p>
          <a:p>
            <a:pPr algn="just"/>
            <a:r>
              <a:rPr lang="en-US" sz="2000" dirty="0"/>
              <a:t>Light must be coupled out of each of the straight waveguides at several sites along its length, with a detector converting the optical signal to electronic form at each such site.</a:t>
            </a:r>
          </a:p>
          <a:p>
            <a:pPr algn="just"/>
            <a:r>
              <a:rPr lang="en-US" sz="2000" dirty="0"/>
              <a:t>Careful alignment of the sources or fibers with the integrated waveguides is required.</a:t>
            </a:r>
          </a:p>
        </p:txBody>
      </p:sp>
      <p:sp>
        <p:nvSpPr>
          <p:cNvPr id="4" name="Date Placeholder 3"/>
          <p:cNvSpPr>
            <a:spLocks noGrp="1"/>
          </p:cNvSpPr>
          <p:nvPr>
            <p:ph type="dt" sz="half" idx="10"/>
          </p:nvPr>
        </p:nvSpPr>
        <p:spPr/>
        <p:txBody>
          <a:bodyPr/>
          <a:lstStyle/>
          <a:p>
            <a:r>
              <a:rPr lang="en-US" smtClean="0"/>
              <a:t>9/25/2013</a:t>
            </a:r>
            <a:endParaRPr lang="en-US"/>
          </a:p>
        </p:txBody>
      </p:sp>
      <p:sp>
        <p:nvSpPr>
          <p:cNvPr id="5" name="Footer Placeholder 4"/>
          <p:cNvSpPr>
            <a:spLocks noGrp="1"/>
          </p:cNvSpPr>
          <p:nvPr>
            <p:ph type="ftr" sz="quarter" idx="11"/>
          </p:nvPr>
        </p:nvSpPr>
        <p:spPr/>
        <p:txBody>
          <a:bodyPr/>
          <a:lstStyle/>
          <a:p>
            <a:r>
              <a:rPr lang="en-US" smtClean="0"/>
              <a:t>Sachin: MEE Project Defense</a:t>
            </a:r>
            <a:endParaRPr lang="en-US"/>
          </a:p>
        </p:txBody>
      </p:sp>
      <p:sp>
        <p:nvSpPr>
          <p:cNvPr id="6" name="Slide Number Placeholder 5"/>
          <p:cNvSpPr>
            <a:spLocks noGrp="1"/>
          </p:cNvSpPr>
          <p:nvPr>
            <p:ph type="sldNum" sz="quarter" idx="12"/>
          </p:nvPr>
        </p:nvSpPr>
        <p:spPr/>
        <p:txBody>
          <a:bodyPr/>
          <a:lstStyle/>
          <a:p>
            <a:fld id="{6397D6EB-3E24-4788-A995-03BDCAC9BB93}" type="slidenum">
              <a:rPr lang="en-US" smtClean="0"/>
              <a:t>26</a:t>
            </a:fld>
            <a:endParaRPr lang="en-US"/>
          </a:p>
        </p:txBody>
      </p:sp>
    </p:spTree>
    <p:extLst>
      <p:ext uri="{BB962C8B-B14F-4D97-AF65-F5344CB8AC3E}">
        <p14:creationId xmlns:p14="http://schemas.microsoft.com/office/powerpoint/2010/main" val="24160213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Unfocused free space interconnect</a:t>
            </a:r>
          </a:p>
        </p:txBody>
      </p:sp>
      <p:sp>
        <p:nvSpPr>
          <p:cNvPr id="4" name="Date Placeholder 3"/>
          <p:cNvSpPr>
            <a:spLocks noGrp="1"/>
          </p:cNvSpPr>
          <p:nvPr>
            <p:ph type="dt" sz="half" idx="10"/>
          </p:nvPr>
        </p:nvSpPr>
        <p:spPr/>
        <p:txBody>
          <a:bodyPr/>
          <a:lstStyle/>
          <a:p>
            <a:r>
              <a:rPr lang="en-US" smtClean="0"/>
              <a:t>9/25/2013</a:t>
            </a:r>
            <a:endParaRPr lang="en-US"/>
          </a:p>
        </p:txBody>
      </p:sp>
      <p:sp>
        <p:nvSpPr>
          <p:cNvPr id="5" name="Footer Placeholder 4"/>
          <p:cNvSpPr>
            <a:spLocks noGrp="1"/>
          </p:cNvSpPr>
          <p:nvPr>
            <p:ph type="ftr" sz="quarter" idx="11"/>
          </p:nvPr>
        </p:nvSpPr>
        <p:spPr/>
        <p:txBody>
          <a:bodyPr/>
          <a:lstStyle/>
          <a:p>
            <a:r>
              <a:rPr lang="en-US" smtClean="0"/>
              <a:t>Sachin: MEE Project Defense</a:t>
            </a:r>
            <a:endParaRPr lang="en-US"/>
          </a:p>
        </p:txBody>
      </p:sp>
      <p:sp>
        <p:nvSpPr>
          <p:cNvPr id="6" name="Slide Number Placeholder 5"/>
          <p:cNvSpPr>
            <a:spLocks noGrp="1"/>
          </p:cNvSpPr>
          <p:nvPr>
            <p:ph type="sldNum" sz="quarter" idx="12"/>
          </p:nvPr>
        </p:nvSpPr>
        <p:spPr/>
        <p:txBody>
          <a:bodyPr/>
          <a:lstStyle/>
          <a:p>
            <a:fld id="{6397D6EB-3E24-4788-A995-03BDCAC9BB93}" type="slidenum">
              <a:rPr lang="en-US" smtClean="0"/>
              <a:t>27</a:t>
            </a:fld>
            <a:endParaRPr lang="en-US"/>
          </a:p>
        </p:txBody>
      </p:sp>
      <p:pic>
        <p:nvPicPr>
          <p:cNvPr id="7"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44732" y="1909479"/>
            <a:ext cx="4654536" cy="372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97867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Unfocused free space interconnect</a:t>
            </a:r>
          </a:p>
        </p:txBody>
      </p:sp>
      <p:sp>
        <p:nvSpPr>
          <p:cNvPr id="3" name="Content Placeholder 2"/>
          <p:cNvSpPr>
            <a:spLocks noGrp="1"/>
          </p:cNvSpPr>
          <p:nvPr>
            <p:ph idx="1"/>
          </p:nvPr>
        </p:nvSpPr>
        <p:spPr/>
        <p:txBody>
          <a:bodyPr>
            <a:normAutofit lnSpcReduction="10000"/>
          </a:bodyPr>
          <a:lstStyle/>
          <a:p>
            <a:pPr algn="just"/>
            <a:r>
              <a:rPr lang="en-US" sz="2000" dirty="0"/>
              <a:t>Modulated optical source is situated at a focal point of a lens that resides above the chip.</a:t>
            </a:r>
          </a:p>
          <a:p>
            <a:pPr algn="just"/>
            <a:r>
              <a:rPr lang="en-US" sz="2000" dirty="0"/>
              <a:t>Signal transmitted by that source is collimated by the lens, and illuminates the entire chip at normal incidence.</a:t>
            </a:r>
          </a:p>
          <a:p>
            <a:pPr algn="just"/>
            <a:r>
              <a:rPr lang="en-US" sz="2000" dirty="0"/>
              <a:t>Detectors integrated in the chip receive the optical signals with identical delays, due to the particular location of the source at the focal point of the lens.</a:t>
            </a:r>
          </a:p>
          <a:p>
            <a:pPr algn="just"/>
            <a:r>
              <a:rPr lang="en-US" sz="2000" dirty="0"/>
              <a:t>In principle there is no clock skew whatever associated with such a broadcast system.</a:t>
            </a:r>
          </a:p>
          <a:p>
            <a:pPr algn="just"/>
            <a:r>
              <a:rPr lang="en-US" sz="2000" dirty="0"/>
              <a:t>The system is very inefficient, for only a small fraction of the optical energy falls on the photosensitive areas of the detectors, and the rest is wasted.</a:t>
            </a:r>
          </a:p>
          <a:p>
            <a:pPr algn="just"/>
            <a:r>
              <a:rPr lang="en-US" sz="2000" dirty="0"/>
              <a:t>Optical energy falling on areas of the chip where it is not wanted may induce stray electronic signals that interfere with the proper operation of the chip.</a:t>
            </a:r>
          </a:p>
        </p:txBody>
      </p:sp>
      <p:sp>
        <p:nvSpPr>
          <p:cNvPr id="4" name="Date Placeholder 3"/>
          <p:cNvSpPr>
            <a:spLocks noGrp="1"/>
          </p:cNvSpPr>
          <p:nvPr>
            <p:ph type="dt" sz="half" idx="10"/>
          </p:nvPr>
        </p:nvSpPr>
        <p:spPr/>
        <p:txBody>
          <a:bodyPr/>
          <a:lstStyle/>
          <a:p>
            <a:r>
              <a:rPr lang="en-US" smtClean="0"/>
              <a:t>9/25/2013</a:t>
            </a:r>
            <a:endParaRPr lang="en-US"/>
          </a:p>
        </p:txBody>
      </p:sp>
      <p:sp>
        <p:nvSpPr>
          <p:cNvPr id="5" name="Footer Placeholder 4"/>
          <p:cNvSpPr>
            <a:spLocks noGrp="1"/>
          </p:cNvSpPr>
          <p:nvPr>
            <p:ph type="ftr" sz="quarter" idx="11"/>
          </p:nvPr>
        </p:nvSpPr>
        <p:spPr/>
        <p:txBody>
          <a:bodyPr/>
          <a:lstStyle/>
          <a:p>
            <a:r>
              <a:rPr lang="en-US" smtClean="0"/>
              <a:t>Sachin: MEE Project Defense</a:t>
            </a:r>
            <a:endParaRPr lang="en-US"/>
          </a:p>
        </p:txBody>
      </p:sp>
      <p:sp>
        <p:nvSpPr>
          <p:cNvPr id="6" name="Slide Number Placeholder 5"/>
          <p:cNvSpPr>
            <a:spLocks noGrp="1"/>
          </p:cNvSpPr>
          <p:nvPr>
            <p:ph type="sldNum" sz="quarter" idx="12"/>
          </p:nvPr>
        </p:nvSpPr>
        <p:spPr/>
        <p:txBody>
          <a:bodyPr/>
          <a:lstStyle/>
          <a:p>
            <a:fld id="{6397D6EB-3E24-4788-A995-03BDCAC9BB93}" type="slidenum">
              <a:rPr lang="en-US" smtClean="0"/>
              <a:t>28</a:t>
            </a:fld>
            <a:endParaRPr lang="en-US"/>
          </a:p>
        </p:txBody>
      </p:sp>
    </p:spTree>
    <p:extLst>
      <p:ext uri="{BB962C8B-B14F-4D97-AF65-F5344CB8AC3E}">
        <p14:creationId xmlns:p14="http://schemas.microsoft.com/office/powerpoint/2010/main" val="25801982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Focused </a:t>
            </a:r>
            <a:r>
              <a:rPr lang="en-US" dirty="0"/>
              <a:t>free space interconnect</a:t>
            </a:r>
          </a:p>
        </p:txBody>
      </p:sp>
      <p:sp>
        <p:nvSpPr>
          <p:cNvPr id="4" name="Date Placeholder 3"/>
          <p:cNvSpPr>
            <a:spLocks noGrp="1"/>
          </p:cNvSpPr>
          <p:nvPr>
            <p:ph type="dt" sz="half" idx="10"/>
          </p:nvPr>
        </p:nvSpPr>
        <p:spPr/>
        <p:txBody>
          <a:bodyPr/>
          <a:lstStyle/>
          <a:p>
            <a:r>
              <a:rPr lang="en-US" smtClean="0"/>
              <a:t>9/25/2013</a:t>
            </a:r>
            <a:endParaRPr lang="en-US"/>
          </a:p>
        </p:txBody>
      </p:sp>
      <p:sp>
        <p:nvSpPr>
          <p:cNvPr id="5" name="Footer Placeholder 4"/>
          <p:cNvSpPr>
            <a:spLocks noGrp="1"/>
          </p:cNvSpPr>
          <p:nvPr>
            <p:ph type="ftr" sz="quarter" idx="11"/>
          </p:nvPr>
        </p:nvSpPr>
        <p:spPr/>
        <p:txBody>
          <a:bodyPr/>
          <a:lstStyle/>
          <a:p>
            <a:r>
              <a:rPr lang="en-US" smtClean="0"/>
              <a:t>Sachin: MEE Project Defense</a:t>
            </a:r>
            <a:endParaRPr lang="en-US"/>
          </a:p>
        </p:txBody>
      </p:sp>
      <p:sp>
        <p:nvSpPr>
          <p:cNvPr id="6" name="Slide Number Placeholder 5"/>
          <p:cNvSpPr>
            <a:spLocks noGrp="1"/>
          </p:cNvSpPr>
          <p:nvPr>
            <p:ph type="sldNum" sz="quarter" idx="12"/>
          </p:nvPr>
        </p:nvSpPr>
        <p:spPr/>
        <p:txBody>
          <a:bodyPr/>
          <a:lstStyle/>
          <a:p>
            <a:fld id="{6397D6EB-3E24-4788-A995-03BDCAC9BB93}" type="slidenum">
              <a:rPr lang="en-US" smtClean="0"/>
              <a:t>29</a:t>
            </a:fld>
            <a:endParaRPr lang="en-US"/>
          </a:p>
        </p:txBody>
      </p:sp>
      <p:pic>
        <p:nvPicPr>
          <p:cNvPr id="7"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0" y="1810603"/>
            <a:ext cx="4572000" cy="3848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216190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pPr indent="-285750"/>
            <a:r>
              <a:rPr lang="en-US" sz="2800" dirty="0" smtClean="0"/>
              <a:t>Optical Clock Distribution</a:t>
            </a:r>
          </a:p>
          <a:p>
            <a:pPr lvl="1"/>
            <a:r>
              <a:rPr lang="en-US" sz="2000" dirty="0" smtClean="0"/>
              <a:t>Intra Chip Clock Distribution</a:t>
            </a:r>
          </a:p>
          <a:p>
            <a:pPr lvl="1"/>
            <a:r>
              <a:rPr lang="en-US" sz="2000" dirty="0" smtClean="0"/>
              <a:t>Essential Components</a:t>
            </a:r>
          </a:p>
          <a:p>
            <a:pPr lvl="1"/>
            <a:r>
              <a:rPr lang="en-US" sz="2000" dirty="0" smtClean="0"/>
              <a:t>Comparison of Power</a:t>
            </a:r>
          </a:p>
          <a:p>
            <a:pPr lvl="1"/>
            <a:r>
              <a:rPr lang="en-US" sz="2000" dirty="0" smtClean="0"/>
              <a:t>Future Work</a:t>
            </a:r>
          </a:p>
        </p:txBody>
      </p:sp>
      <p:sp>
        <p:nvSpPr>
          <p:cNvPr id="4" name="Date Placeholder 3"/>
          <p:cNvSpPr>
            <a:spLocks noGrp="1"/>
          </p:cNvSpPr>
          <p:nvPr>
            <p:ph type="dt" sz="half" idx="10"/>
          </p:nvPr>
        </p:nvSpPr>
        <p:spPr/>
        <p:txBody>
          <a:bodyPr/>
          <a:lstStyle/>
          <a:p>
            <a:r>
              <a:rPr lang="en-US" smtClean="0"/>
              <a:t>9/25/2013</a:t>
            </a:r>
            <a:endParaRPr lang="en-US"/>
          </a:p>
        </p:txBody>
      </p:sp>
      <p:sp>
        <p:nvSpPr>
          <p:cNvPr id="5" name="Footer Placeholder 4"/>
          <p:cNvSpPr>
            <a:spLocks noGrp="1"/>
          </p:cNvSpPr>
          <p:nvPr>
            <p:ph type="ftr" sz="quarter" idx="11"/>
          </p:nvPr>
        </p:nvSpPr>
        <p:spPr/>
        <p:txBody>
          <a:bodyPr/>
          <a:lstStyle/>
          <a:p>
            <a:r>
              <a:rPr lang="en-US" smtClean="0"/>
              <a:t>Sachin: MEE Project Defense</a:t>
            </a:r>
            <a:endParaRPr lang="en-US"/>
          </a:p>
        </p:txBody>
      </p:sp>
      <p:sp>
        <p:nvSpPr>
          <p:cNvPr id="6" name="Slide Number Placeholder 5"/>
          <p:cNvSpPr>
            <a:spLocks noGrp="1"/>
          </p:cNvSpPr>
          <p:nvPr>
            <p:ph type="sldNum" sz="quarter" idx="12"/>
          </p:nvPr>
        </p:nvSpPr>
        <p:spPr/>
        <p:txBody>
          <a:bodyPr/>
          <a:lstStyle/>
          <a:p>
            <a:fld id="{6397D6EB-3E24-4788-A995-03BDCAC9BB93}" type="slidenum">
              <a:rPr lang="en-US" smtClean="0"/>
              <a:t>3</a:t>
            </a:fld>
            <a:endParaRPr lang="en-US"/>
          </a:p>
        </p:txBody>
      </p:sp>
    </p:spTree>
    <p:extLst>
      <p:ext uri="{BB962C8B-B14F-4D97-AF65-F5344CB8AC3E}">
        <p14:creationId xmlns:p14="http://schemas.microsoft.com/office/powerpoint/2010/main" val="7308365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Focused </a:t>
            </a:r>
            <a:r>
              <a:rPr lang="en-US" dirty="0"/>
              <a:t>free space interconnect</a:t>
            </a:r>
          </a:p>
        </p:txBody>
      </p:sp>
      <p:sp>
        <p:nvSpPr>
          <p:cNvPr id="3" name="Content Placeholder 2"/>
          <p:cNvSpPr>
            <a:spLocks noGrp="1"/>
          </p:cNvSpPr>
          <p:nvPr>
            <p:ph idx="1"/>
          </p:nvPr>
        </p:nvSpPr>
        <p:spPr/>
        <p:txBody>
          <a:bodyPr>
            <a:normAutofit/>
          </a:bodyPr>
          <a:lstStyle/>
          <a:p>
            <a:pPr algn="just"/>
            <a:r>
              <a:rPr lang="en-US" sz="2000" dirty="0"/>
              <a:t>The optical source is actually imaged by an optical element onto a multitude of detection sites simultaneously.</a:t>
            </a:r>
          </a:p>
          <a:p>
            <a:pPr algn="just"/>
            <a:r>
              <a:rPr lang="en-US" sz="2000" dirty="0"/>
              <a:t>The required optical element can be realized by means of a hologram, to generate focused grating components at the desired locations.</a:t>
            </a:r>
          </a:p>
          <a:p>
            <a:pPr algn="just"/>
            <a:r>
              <a:rPr lang="en-US" sz="2000" dirty="0"/>
              <a:t>The efficiency of such a scheme can obviously exceed that of the unfocused case, provided the holographic optical elements have suitable efficiency.</a:t>
            </a:r>
          </a:p>
          <a:p>
            <a:pPr algn="just"/>
            <a:r>
              <a:rPr lang="en-US" sz="2000" dirty="0"/>
              <a:t>Chief disadvantage of the focused interconnect technique is the very high degree of alignment precision that must be established and maintained to assure that the focused spots are striking the appropriate places on the chip.</a:t>
            </a:r>
          </a:p>
        </p:txBody>
      </p:sp>
      <p:sp>
        <p:nvSpPr>
          <p:cNvPr id="4" name="Date Placeholder 3"/>
          <p:cNvSpPr>
            <a:spLocks noGrp="1"/>
          </p:cNvSpPr>
          <p:nvPr>
            <p:ph type="dt" sz="half" idx="10"/>
          </p:nvPr>
        </p:nvSpPr>
        <p:spPr/>
        <p:txBody>
          <a:bodyPr/>
          <a:lstStyle/>
          <a:p>
            <a:r>
              <a:rPr lang="en-US" smtClean="0"/>
              <a:t>9/25/2013</a:t>
            </a:r>
            <a:endParaRPr lang="en-US"/>
          </a:p>
        </p:txBody>
      </p:sp>
      <p:sp>
        <p:nvSpPr>
          <p:cNvPr id="5" name="Footer Placeholder 4"/>
          <p:cNvSpPr>
            <a:spLocks noGrp="1"/>
          </p:cNvSpPr>
          <p:nvPr>
            <p:ph type="ftr" sz="quarter" idx="11"/>
          </p:nvPr>
        </p:nvSpPr>
        <p:spPr/>
        <p:txBody>
          <a:bodyPr/>
          <a:lstStyle/>
          <a:p>
            <a:r>
              <a:rPr lang="en-US" smtClean="0"/>
              <a:t>Sachin: MEE Project Defense</a:t>
            </a:r>
            <a:endParaRPr lang="en-US"/>
          </a:p>
        </p:txBody>
      </p:sp>
      <p:sp>
        <p:nvSpPr>
          <p:cNvPr id="6" name="Slide Number Placeholder 5"/>
          <p:cNvSpPr>
            <a:spLocks noGrp="1"/>
          </p:cNvSpPr>
          <p:nvPr>
            <p:ph type="sldNum" sz="quarter" idx="12"/>
          </p:nvPr>
        </p:nvSpPr>
        <p:spPr/>
        <p:txBody>
          <a:bodyPr/>
          <a:lstStyle/>
          <a:p>
            <a:fld id="{6397D6EB-3E24-4788-A995-03BDCAC9BB93}" type="slidenum">
              <a:rPr lang="en-US" smtClean="0"/>
              <a:t>30</a:t>
            </a:fld>
            <a:endParaRPr lang="en-US"/>
          </a:p>
        </p:txBody>
      </p:sp>
    </p:spTree>
    <p:extLst>
      <p:ext uri="{BB962C8B-B14F-4D97-AF65-F5344CB8AC3E}">
        <p14:creationId xmlns:p14="http://schemas.microsoft.com/office/powerpoint/2010/main" val="37382052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Optical Clock Distribution System</a:t>
            </a:r>
          </a:p>
        </p:txBody>
      </p:sp>
      <p:sp>
        <p:nvSpPr>
          <p:cNvPr id="4" name="Date Placeholder 3"/>
          <p:cNvSpPr>
            <a:spLocks noGrp="1"/>
          </p:cNvSpPr>
          <p:nvPr>
            <p:ph type="dt" sz="half" idx="10"/>
          </p:nvPr>
        </p:nvSpPr>
        <p:spPr/>
        <p:txBody>
          <a:bodyPr/>
          <a:lstStyle/>
          <a:p>
            <a:r>
              <a:rPr lang="en-US" smtClean="0"/>
              <a:t>9/25/2013</a:t>
            </a:r>
            <a:endParaRPr lang="en-US"/>
          </a:p>
        </p:txBody>
      </p:sp>
      <p:sp>
        <p:nvSpPr>
          <p:cNvPr id="5" name="Footer Placeholder 4"/>
          <p:cNvSpPr>
            <a:spLocks noGrp="1"/>
          </p:cNvSpPr>
          <p:nvPr>
            <p:ph type="ftr" sz="quarter" idx="11"/>
          </p:nvPr>
        </p:nvSpPr>
        <p:spPr/>
        <p:txBody>
          <a:bodyPr/>
          <a:lstStyle/>
          <a:p>
            <a:r>
              <a:rPr lang="en-US" smtClean="0"/>
              <a:t>Sachin: MEE Project Defense</a:t>
            </a:r>
            <a:endParaRPr lang="en-US"/>
          </a:p>
        </p:txBody>
      </p:sp>
      <p:sp>
        <p:nvSpPr>
          <p:cNvPr id="6" name="Slide Number Placeholder 5"/>
          <p:cNvSpPr>
            <a:spLocks noGrp="1"/>
          </p:cNvSpPr>
          <p:nvPr>
            <p:ph type="sldNum" sz="quarter" idx="12"/>
          </p:nvPr>
        </p:nvSpPr>
        <p:spPr/>
        <p:txBody>
          <a:bodyPr/>
          <a:lstStyle/>
          <a:p>
            <a:fld id="{6397D6EB-3E24-4788-A995-03BDCAC9BB93}" type="slidenum">
              <a:rPr lang="en-US" smtClean="0"/>
              <a:t>31</a:t>
            </a:fld>
            <a:endParaRPr lang="en-US"/>
          </a:p>
        </p:txBody>
      </p:sp>
      <p:pic>
        <p:nvPicPr>
          <p:cNvPr id="7"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14518" y="2133600"/>
            <a:ext cx="7514965" cy="3124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7391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Optical Clock Distribution System</a:t>
            </a:r>
          </a:p>
        </p:txBody>
      </p:sp>
      <p:sp>
        <p:nvSpPr>
          <p:cNvPr id="3" name="Content Placeholder 2"/>
          <p:cNvSpPr>
            <a:spLocks noGrp="1"/>
          </p:cNvSpPr>
          <p:nvPr>
            <p:ph idx="1"/>
          </p:nvPr>
        </p:nvSpPr>
        <p:spPr/>
        <p:txBody>
          <a:bodyPr>
            <a:normAutofit/>
          </a:bodyPr>
          <a:lstStyle/>
          <a:p>
            <a:pPr algn="just"/>
            <a:r>
              <a:rPr lang="en-US" sz="2000" dirty="0"/>
              <a:t>The optical clock source is optically coupled to the distribution network, which is </a:t>
            </a:r>
            <a:r>
              <a:rPr lang="en-US" sz="2000" dirty="0" err="1"/>
              <a:t>optoelectronically</a:t>
            </a:r>
            <a:r>
              <a:rPr lang="en-US" sz="2000" dirty="0"/>
              <a:t> coupled to an optical detector that converts incident optical energy into current pulses.</a:t>
            </a:r>
          </a:p>
          <a:p>
            <a:pPr algn="just"/>
            <a:r>
              <a:rPr lang="en-US" sz="2000" dirty="0"/>
              <a:t>The recovery and signal condition stage then amplifies the current pulses to generate corresponding rail-to-rail electrical clock signal for local distribution.</a:t>
            </a:r>
          </a:p>
          <a:p>
            <a:pPr algn="just"/>
            <a:r>
              <a:rPr lang="en-US" sz="2000" dirty="0"/>
              <a:t>Clock signal is distributed to the entire chip by dividing the chip into clock domains and placing a clock recovery resource or </a:t>
            </a:r>
            <a:r>
              <a:rPr lang="en-US" sz="2000" dirty="0" err="1"/>
              <a:t>transimpedance</a:t>
            </a:r>
            <a:r>
              <a:rPr lang="en-US" sz="2000" dirty="0"/>
              <a:t> amplifier (TIA) station in each domain.</a:t>
            </a:r>
          </a:p>
        </p:txBody>
      </p:sp>
      <p:sp>
        <p:nvSpPr>
          <p:cNvPr id="4" name="Date Placeholder 3"/>
          <p:cNvSpPr>
            <a:spLocks noGrp="1"/>
          </p:cNvSpPr>
          <p:nvPr>
            <p:ph type="dt" sz="half" idx="10"/>
          </p:nvPr>
        </p:nvSpPr>
        <p:spPr/>
        <p:txBody>
          <a:bodyPr/>
          <a:lstStyle/>
          <a:p>
            <a:r>
              <a:rPr lang="en-US" smtClean="0"/>
              <a:t>9/25/2013</a:t>
            </a:r>
            <a:endParaRPr lang="en-US"/>
          </a:p>
        </p:txBody>
      </p:sp>
      <p:sp>
        <p:nvSpPr>
          <p:cNvPr id="5" name="Footer Placeholder 4"/>
          <p:cNvSpPr>
            <a:spLocks noGrp="1"/>
          </p:cNvSpPr>
          <p:nvPr>
            <p:ph type="ftr" sz="quarter" idx="11"/>
          </p:nvPr>
        </p:nvSpPr>
        <p:spPr/>
        <p:txBody>
          <a:bodyPr/>
          <a:lstStyle/>
          <a:p>
            <a:r>
              <a:rPr lang="en-US" smtClean="0"/>
              <a:t>Sachin: MEE Project Defense</a:t>
            </a:r>
            <a:endParaRPr lang="en-US"/>
          </a:p>
        </p:txBody>
      </p:sp>
      <p:sp>
        <p:nvSpPr>
          <p:cNvPr id="6" name="Slide Number Placeholder 5"/>
          <p:cNvSpPr>
            <a:spLocks noGrp="1"/>
          </p:cNvSpPr>
          <p:nvPr>
            <p:ph type="sldNum" sz="quarter" idx="12"/>
          </p:nvPr>
        </p:nvSpPr>
        <p:spPr/>
        <p:txBody>
          <a:bodyPr/>
          <a:lstStyle/>
          <a:p>
            <a:fld id="{6397D6EB-3E24-4788-A995-03BDCAC9BB93}" type="slidenum">
              <a:rPr lang="en-US" smtClean="0"/>
              <a:t>32</a:t>
            </a:fld>
            <a:endParaRPr lang="en-US"/>
          </a:p>
        </p:txBody>
      </p:sp>
    </p:spTree>
    <p:extLst>
      <p:ext uri="{BB962C8B-B14F-4D97-AF65-F5344CB8AC3E}">
        <p14:creationId xmlns:p14="http://schemas.microsoft.com/office/powerpoint/2010/main" val="43799303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Optical H-Tree with TIA</a:t>
            </a:r>
            <a:endParaRPr lang="en-US" dirty="0"/>
          </a:p>
        </p:txBody>
      </p:sp>
      <p:sp>
        <p:nvSpPr>
          <p:cNvPr id="3" name="Content Placeholder 2"/>
          <p:cNvSpPr>
            <a:spLocks noGrp="1"/>
          </p:cNvSpPr>
          <p:nvPr>
            <p:ph idx="1"/>
          </p:nvPr>
        </p:nvSpPr>
        <p:spPr/>
        <p:txBody>
          <a:bodyPr>
            <a:normAutofit/>
          </a:bodyPr>
          <a:lstStyle/>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lgn="just">
              <a:buNone/>
            </a:pPr>
            <a:r>
              <a:rPr lang="en-US" sz="2000" dirty="0"/>
              <a:t>A Trans-impedance amplifier (TIA) is used to convert, amplify and condition the photo current to generate rail-to-rail electrical clock signal.</a:t>
            </a:r>
          </a:p>
        </p:txBody>
      </p:sp>
      <p:sp>
        <p:nvSpPr>
          <p:cNvPr id="4" name="Date Placeholder 3"/>
          <p:cNvSpPr>
            <a:spLocks noGrp="1"/>
          </p:cNvSpPr>
          <p:nvPr>
            <p:ph type="dt" sz="half" idx="10"/>
          </p:nvPr>
        </p:nvSpPr>
        <p:spPr/>
        <p:txBody>
          <a:bodyPr/>
          <a:lstStyle/>
          <a:p>
            <a:r>
              <a:rPr lang="en-US" smtClean="0"/>
              <a:t>9/25/2013</a:t>
            </a:r>
            <a:endParaRPr lang="en-US"/>
          </a:p>
        </p:txBody>
      </p:sp>
      <p:sp>
        <p:nvSpPr>
          <p:cNvPr id="5" name="Footer Placeholder 4"/>
          <p:cNvSpPr>
            <a:spLocks noGrp="1"/>
          </p:cNvSpPr>
          <p:nvPr>
            <p:ph type="ftr" sz="quarter" idx="11"/>
          </p:nvPr>
        </p:nvSpPr>
        <p:spPr/>
        <p:txBody>
          <a:bodyPr/>
          <a:lstStyle/>
          <a:p>
            <a:r>
              <a:rPr lang="en-US" smtClean="0"/>
              <a:t>Sachin: MEE Project Defense</a:t>
            </a:r>
            <a:endParaRPr lang="en-US"/>
          </a:p>
        </p:txBody>
      </p:sp>
      <p:sp>
        <p:nvSpPr>
          <p:cNvPr id="6" name="Slide Number Placeholder 5"/>
          <p:cNvSpPr>
            <a:spLocks noGrp="1"/>
          </p:cNvSpPr>
          <p:nvPr>
            <p:ph type="sldNum" sz="quarter" idx="12"/>
          </p:nvPr>
        </p:nvSpPr>
        <p:spPr/>
        <p:txBody>
          <a:bodyPr/>
          <a:lstStyle/>
          <a:p>
            <a:fld id="{6397D6EB-3E24-4788-A995-03BDCAC9BB93}" type="slidenum">
              <a:rPr lang="en-US" smtClean="0"/>
              <a:t>33</a:t>
            </a:fld>
            <a:endParaRPr lang="en-US"/>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63546" y="1600200"/>
            <a:ext cx="3416908" cy="3433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8912316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Comparison of </a:t>
            </a:r>
            <a:r>
              <a:rPr lang="en-US" dirty="0" smtClean="0"/>
              <a:t>Power</a:t>
            </a:r>
            <a:endParaRPr lang="en-US" dirty="0"/>
          </a:p>
        </p:txBody>
      </p:sp>
      <p:sp>
        <p:nvSpPr>
          <p:cNvPr id="3" name="Content Placeholder 2"/>
          <p:cNvSpPr>
            <a:spLocks noGrp="1"/>
          </p:cNvSpPr>
          <p:nvPr>
            <p:ph idx="1"/>
          </p:nvPr>
        </p:nvSpPr>
        <p:spPr/>
        <p:txBody>
          <a:bodyPr>
            <a:normAutofit/>
          </a:bodyPr>
          <a:lstStyle/>
          <a:p>
            <a:pPr algn="just"/>
            <a:r>
              <a:rPr lang="en-US" sz="2000" dirty="0"/>
              <a:t>Low-power vertical cavity surface emitting laser (VCSEL) is used as an off-chip photonic source.</a:t>
            </a:r>
          </a:p>
          <a:p>
            <a:pPr algn="just"/>
            <a:r>
              <a:rPr lang="en-US" sz="2000" dirty="0"/>
              <a:t>The number and placement of the receivers in optical clock system is equivalent to the number and placement of the output nodes in the electrical H-tree.</a:t>
            </a:r>
          </a:p>
          <a:p>
            <a:pPr algn="just"/>
            <a:r>
              <a:rPr lang="en-US" sz="2000" dirty="0"/>
              <a:t>At the receivers, the high speed optical signal is converted to an electrical signal and subsequently distributed by the local electrical networks.</a:t>
            </a:r>
          </a:p>
          <a:p>
            <a:pPr algn="just"/>
            <a:r>
              <a:rPr lang="en-US" sz="2000" dirty="0"/>
              <a:t>The number of Optical to Electrical converters is a particularly crucial parameter in the overall system since optoelectronic interface circuits at these points are of-course necessary and consume power.</a:t>
            </a:r>
          </a:p>
          <a:p>
            <a:pPr algn="just"/>
            <a:r>
              <a:rPr lang="en-US" sz="2000" dirty="0"/>
              <a:t>Comparison made on 70nm technology</a:t>
            </a:r>
            <a:r>
              <a:rPr lang="en-US" sz="2000" dirty="0" smtClean="0"/>
              <a:t>.</a:t>
            </a:r>
            <a:endParaRPr lang="en-US" sz="2000" dirty="0"/>
          </a:p>
        </p:txBody>
      </p:sp>
      <p:sp>
        <p:nvSpPr>
          <p:cNvPr id="4" name="Date Placeholder 3"/>
          <p:cNvSpPr>
            <a:spLocks noGrp="1"/>
          </p:cNvSpPr>
          <p:nvPr>
            <p:ph type="dt" sz="half" idx="10"/>
          </p:nvPr>
        </p:nvSpPr>
        <p:spPr/>
        <p:txBody>
          <a:bodyPr/>
          <a:lstStyle/>
          <a:p>
            <a:r>
              <a:rPr lang="en-US" smtClean="0"/>
              <a:t>9/25/2013</a:t>
            </a:r>
            <a:endParaRPr lang="en-US"/>
          </a:p>
        </p:txBody>
      </p:sp>
      <p:sp>
        <p:nvSpPr>
          <p:cNvPr id="5" name="Footer Placeholder 4"/>
          <p:cNvSpPr>
            <a:spLocks noGrp="1"/>
          </p:cNvSpPr>
          <p:nvPr>
            <p:ph type="ftr" sz="quarter" idx="11"/>
          </p:nvPr>
        </p:nvSpPr>
        <p:spPr/>
        <p:txBody>
          <a:bodyPr/>
          <a:lstStyle/>
          <a:p>
            <a:r>
              <a:rPr lang="en-US" smtClean="0"/>
              <a:t>Sachin: MEE Project Defense</a:t>
            </a:r>
            <a:endParaRPr lang="en-US"/>
          </a:p>
        </p:txBody>
      </p:sp>
      <p:sp>
        <p:nvSpPr>
          <p:cNvPr id="6" name="Slide Number Placeholder 5"/>
          <p:cNvSpPr>
            <a:spLocks noGrp="1"/>
          </p:cNvSpPr>
          <p:nvPr>
            <p:ph type="sldNum" sz="quarter" idx="12"/>
          </p:nvPr>
        </p:nvSpPr>
        <p:spPr/>
        <p:txBody>
          <a:bodyPr/>
          <a:lstStyle/>
          <a:p>
            <a:fld id="{6397D6EB-3E24-4788-A995-03BDCAC9BB93}" type="slidenum">
              <a:rPr lang="en-US" smtClean="0"/>
              <a:t>34</a:t>
            </a:fld>
            <a:endParaRPr lang="en-US"/>
          </a:p>
        </p:txBody>
      </p:sp>
    </p:spTree>
    <p:extLst>
      <p:ext uri="{BB962C8B-B14F-4D97-AF65-F5344CB8AC3E}">
        <p14:creationId xmlns:p14="http://schemas.microsoft.com/office/powerpoint/2010/main" val="339957101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Experimental Setup</a:t>
            </a:r>
            <a:endParaRPr lang="en-US" dirty="0"/>
          </a:p>
        </p:txBody>
      </p:sp>
      <p:sp>
        <p:nvSpPr>
          <p:cNvPr id="4" name="Date Placeholder 3"/>
          <p:cNvSpPr>
            <a:spLocks noGrp="1"/>
          </p:cNvSpPr>
          <p:nvPr>
            <p:ph type="dt" sz="half" idx="10"/>
          </p:nvPr>
        </p:nvSpPr>
        <p:spPr/>
        <p:txBody>
          <a:bodyPr/>
          <a:lstStyle/>
          <a:p>
            <a:r>
              <a:rPr lang="en-US" smtClean="0"/>
              <a:t>9/25/2013</a:t>
            </a:r>
            <a:endParaRPr lang="en-US"/>
          </a:p>
        </p:txBody>
      </p:sp>
      <p:sp>
        <p:nvSpPr>
          <p:cNvPr id="5" name="Footer Placeholder 4"/>
          <p:cNvSpPr>
            <a:spLocks noGrp="1"/>
          </p:cNvSpPr>
          <p:nvPr>
            <p:ph type="ftr" sz="quarter" idx="11"/>
          </p:nvPr>
        </p:nvSpPr>
        <p:spPr/>
        <p:txBody>
          <a:bodyPr/>
          <a:lstStyle/>
          <a:p>
            <a:r>
              <a:rPr lang="en-US" smtClean="0"/>
              <a:t>Sachin: MEE Project Defense</a:t>
            </a:r>
            <a:endParaRPr lang="en-US"/>
          </a:p>
        </p:txBody>
      </p:sp>
      <p:sp>
        <p:nvSpPr>
          <p:cNvPr id="6" name="Slide Number Placeholder 5"/>
          <p:cNvSpPr>
            <a:spLocks noGrp="1"/>
          </p:cNvSpPr>
          <p:nvPr>
            <p:ph type="sldNum" sz="quarter" idx="12"/>
          </p:nvPr>
        </p:nvSpPr>
        <p:spPr/>
        <p:txBody>
          <a:bodyPr/>
          <a:lstStyle/>
          <a:p>
            <a:fld id="{6397D6EB-3E24-4788-A995-03BDCAC9BB93}" type="slidenum">
              <a:rPr lang="en-US" smtClean="0"/>
              <a:t>35</a:t>
            </a:fld>
            <a:endParaRPr lang="en-US"/>
          </a:p>
        </p:txBody>
      </p:sp>
      <p:pic>
        <p:nvPicPr>
          <p:cNvPr id="7"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14500" y="1524001"/>
            <a:ext cx="5715000" cy="3927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685800" y="5562601"/>
            <a:ext cx="7772400" cy="461665"/>
          </a:xfrm>
          <a:prstGeom prst="rect">
            <a:avLst/>
          </a:prstGeom>
        </p:spPr>
        <p:txBody>
          <a:bodyPr wrap="square">
            <a:spAutoFit/>
          </a:bodyPr>
          <a:lstStyle/>
          <a:p>
            <a:pPr algn="just"/>
            <a:r>
              <a:rPr lang="en-US" sz="1200" dirty="0"/>
              <a:t>G. </a:t>
            </a:r>
            <a:r>
              <a:rPr lang="en-US" sz="1200" dirty="0" err="1"/>
              <a:t>Tosik</a:t>
            </a:r>
            <a:r>
              <a:rPr lang="en-US" sz="1200" dirty="0"/>
              <a:t>, Z. </a:t>
            </a:r>
            <a:r>
              <a:rPr lang="en-US" sz="1200" dirty="0" err="1"/>
              <a:t>Lisik</a:t>
            </a:r>
            <a:r>
              <a:rPr lang="en-US" sz="1200" dirty="0"/>
              <a:t>, and F. </a:t>
            </a:r>
            <a:r>
              <a:rPr lang="en-US" sz="1200" dirty="0" err="1"/>
              <a:t>Gaffiot</a:t>
            </a:r>
            <a:r>
              <a:rPr lang="en-US" sz="1200" dirty="0"/>
              <a:t>, “Optical Interconnections in </a:t>
            </a:r>
            <a:r>
              <a:rPr lang="en-US" sz="1200" dirty="0" smtClean="0"/>
              <a:t>Future </a:t>
            </a:r>
            <a:r>
              <a:rPr lang="en-US" sz="1200" dirty="0"/>
              <a:t>VLSI </a:t>
            </a:r>
            <a:r>
              <a:rPr lang="en-US" sz="1200" dirty="0" smtClean="0"/>
              <a:t>Systems</a:t>
            </a:r>
            <a:r>
              <a:rPr lang="en-US" sz="1200" dirty="0"/>
              <a:t>,” </a:t>
            </a:r>
            <a:r>
              <a:rPr lang="en-US" sz="1200" i="1" dirty="0"/>
              <a:t>Journal of Telecommunications and Information Technology,</a:t>
            </a:r>
            <a:r>
              <a:rPr lang="en-US" sz="1200" dirty="0"/>
              <a:t> pp. 105–108, 2007.</a:t>
            </a:r>
          </a:p>
        </p:txBody>
      </p:sp>
    </p:spTree>
    <p:extLst>
      <p:ext uri="{BB962C8B-B14F-4D97-AF65-F5344CB8AC3E}">
        <p14:creationId xmlns:p14="http://schemas.microsoft.com/office/powerpoint/2010/main" val="33703733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a:t>
            </a:r>
            <a:endParaRPr lang="en-US" dirty="0"/>
          </a:p>
        </p:txBody>
      </p:sp>
      <p:sp>
        <p:nvSpPr>
          <p:cNvPr id="3" name="Content Placeholder 2"/>
          <p:cNvSpPr>
            <a:spLocks noGrp="1"/>
          </p:cNvSpPr>
          <p:nvPr>
            <p:ph idx="1"/>
          </p:nvPr>
        </p:nvSpPr>
        <p:spPr/>
        <p:txBody>
          <a:bodyPr>
            <a:normAutofit/>
          </a:bodyPr>
          <a:lstStyle/>
          <a:p>
            <a:pPr algn="just"/>
            <a:r>
              <a:rPr lang="en-US" sz="2000" dirty="0" smtClean="0"/>
              <a:t>Initially power consumed by Optical clock is less than Electrical system.</a:t>
            </a:r>
          </a:p>
          <a:p>
            <a:pPr algn="just"/>
            <a:r>
              <a:rPr lang="en-US" sz="2000" dirty="0"/>
              <a:t>At 8172 nodes, power consumed by Optical is more than Electrical.</a:t>
            </a:r>
            <a:endParaRPr lang="en-US" sz="2000" dirty="0" smtClean="0"/>
          </a:p>
          <a:p>
            <a:endParaRPr lang="en-US" sz="2000" dirty="0"/>
          </a:p>
        </p:txBody>
      </p:sp>
      <p:sp>
        <p:nvSpPr>
          <p:cNvPr id="4" name="Date Placeholder 3"/>
          <p:cNvSpPr>
            <a:spLocks noGrp="1"/>
          </p:cNvSpPr>
          <p:nvPr>
            <p:ph type="dt" sz="half" idx="10"/>
          </p:nvPr>
        </p:nvSpPr>
        <p:spPr/>
        <p:txBody>
          <a:bodyPr/>
          <a:lstStyle/>
          <a:p>
            <a:r>
              <a:rPr lang="en-US" smtClean="0"/>
              <a:t>9/25/2013</a:t>
            </a:r>
            <a:endParaRPr lang="en-US"/>
          </a:p>
        </p:txBody>
      </p:sp>
      <p:sp>
        <p:nvSpPr>
          <p:cNvPr id="5" name="Footer Placeholder 4"/>
          <p:cNvSpPr>
            <a:spLocks noGrp="1"/>
          </p:cNvSpPr>
          <p:nvPr>
            <p:ph type="ftr" sz="quarter" idx="11"/>
          </p:nvPr>
        </p:nvSpPr>
        <p:spPr/>
        <p:txBody>
          <a:bodyPr/>
          <a:lstStyle/>
          <a:p>
            <a:r>
              <a:rPr lang="en-US" smtClean="0"/>
              <a:t>Sachin: MEE Project Defense</a:t>
            </a:r>
            <a:endParaRPr lang="en-US"/>
          </a:p>
        </p:txBody>
      </p:sp>
      <p:sp>
        <p:nvSpPr>
          <p:cNvPr id="6" name="Slide Number Placeholder 5"/>
          <p:cNvSpPr>
            <a:spLocks noGrp="1"/>
          </p:cNvSpPr>
          <p:nvPr>
            <p:ph type="sldNum" sz="quarter" idx="12"/>
          </p:nvPr>
        </p:nvSpPr>
        <p:spPr/>
        <p:txBody>
          <a:bodyPr/>
          <a:lstStyle/>
          <a:p>
            <a:fld id="{6397D6EB-3E24-4788-A995-03BDCAC9BB93}" type="slidenum">
              <a:rPr lang="en-US" smtClean="0"/>
              <a:t>36</a:t>
            </a:fld>
            <a:endParaRPr lang="en-US"/>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2136" y="2382982"/>
            <a:ext cx="5499728" cy="33090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609600" y="5722230"/>
            <a:ext cx="7848600" cy="461665"/>
          </a:xfrm>
          <a:prstGeom prst="rect">
            <a:avLst/>
          </a:prstGeom>
        </p:spPr>
        <p:txBody>
          <a:bodyPr wrap="square">
            <a:spAutoFit/>
          </a:bodyPr>
          <a:lstStyle/>
          <a:p>
            <a:pPr algn="just"/>
            <a:r>
              <a:rPr lang="en-US" sz="1200" dirty="0"/>
              <a:t>G. </a:t>
            </a:r>
            <a:r>
              <a:rPr lang="en-US" sz="1200" dirty="0" err="1"/>
              <a:t>Tosik</a:t>
            </a:r>
            <a:r>
              <a:rPr lang="en-US" sz="1200" dirty="0"/>
              <a:t>, Z. </a:t>
            </a:r>
            <a:r>
              <a:rPr lang="en-US" sz="1200" dirty="0" err="1"/>
              <a:t>Lisik</a:t>
            </a:r>
            <a:r>
              <a:rPr lang="en-US" sz="1200" dirty="0"/>
              <a:t>, and F. </a:t>
            </a:r>
            <a:r>
              <a:rPr lang="en-US" sz="1200" dirty="0" err="1"/>
              <a:t>Gaffiot</a:t>
            </a:r>
            <a:r>
              <a:rPr lang="en-US" sz="1200" dirty="0"/>
              <a:t>, “Optical Interconnections in future VLSI systems,” </a:t>
            </a:r>
            <a:r>
              <a:rPr lang="en-US" sz="1200" i="1" dirty="0"/>
              <a:t>Journal of Telecommunications and Information Technology,</a:t>
            </a:r>
            <a:r>
              <a:rPr lang="en-US" sz="1200" dirty="0"/>
              <a:t> pp. 105–108, 2007.</a:t>
            </a:r>
          </a:p>
        </p:txBody>
      </p:sp>
    </p:spTree>
    <p:extLst>
      <p:ext uri="{BB962C8B-B14F-4D97-AF65-F5344CB8AC3E}">
        <p14:creationId xmlns:p14="http://schemas.microsoft.com/office/powerpoint/2010/main" val="11579390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Variation of Clock Skew with Temperature</a:t>
            </a:r>
            <a:endParaRPr lang="en-US" dirty="0"/>
          </a:p>
        </p:txBody>
      </p:sp>
      <p:sp>
        <p:nvSpPr>
          <p:cNvPr id="3" name="Content Placeholder 2"/>
          <p:cNvSpPr>
            <a:spLocks noGrp="1"/>
          </p:cNvSpPr>
          <p:nvPr>
            <p:ph idx="1"/>
          </p:nvPr>
        </p:nvSpPr>
        <p:spPr/>
        <p:txBody>
          <a:bodyPr>
            <a:normAutofit fontScale="92500" lnSpcReduction="20000"/>
          </a:bodyPr>
          <a:lstStyle/>
          <a:p>
            <a:pPr algn="just"/>
            <a:endParaRPr lang="en-US" sz="2000" dirty="0" smtClean="0"/>
          </a:p>
          <a:p>
            <a:pPr algn="just"/>
            <a:endParaRPr lang="en-US" sz="2000" dirty="0"/>
          </a:p>
          <a:p>
            <a:pPr algn="just"/>
            <a:endParaRPr lang="en-US" sz="2000" dirty="0" smtClean="0"/>
          </a:p>
          <a:p>
            <a:pPr algn="just"/>
            <a:endParaRPr lang="en-US" sz="2000" dirty="0"/>
          </a:p>
          <a:p>
            <a:pPr algn="just"/>
            <a:endParaRPr lang="en-US" sz="2000" dirty="0" smtClean="0"/>
          </a:p>
          <a:p>
            <a:pPr algn="just"/>
            <a:endParaRPr lang="en-US" sz="2000" dirty="0"/>
          </a:p>
          <a:p>
            <a:pPr algn="just"/>
            <a:endParaRPr lang="en-US" sz="2000" dirty="0" smtClean="0"/>
          </a:p>
          <a:p>
            <a:pPr algn="just"/>
            <a:endParaRPr lang="en-US" sz="2000" dirty="0"/>
          </a:p>
          <a:p>
            <a:pPr algn="just"/>
            <a:endParaRPr lang="en-US" sz="2000" dirty="0" smtClean="0"/>
          </a:p>
          <a:p>
            <a:pPr algn="just"/>
            <a:endParaRPr lang="en-US" sz="2000" dirty="0"/>
          </a:p>
          <a:p>
            <a:pPr algn="just"/>
            <a:endParaRPr lang="en-US" sz="2000" dirty="0" smtClean="0"/>
          </a:p>
          <a:p>
            <a:pPr algn="just"/>
            <a:r>
              <a:rPr lang="en-US" sz="2000" dirty="0" smtClean="0"/>
              <a:t>With </a:t>
            </a:r>
            <a:r>
              <a:rPr lang="en-US" sz="2000" dirty="0"/>
              <a:t>the growth of chip temperature, the refractive index of waveguide core increases thus reducing the speed of clock signal.</a:t>
            </a:r>
          </a:p>
          <a:p>
            <a:pPr algn="just"/>
            <a:r>
              <a:rPr lang="en-US" sz="2000" dirty="0"/>
              <a:t>The calculation has been performed for the chip structure where the temperature of one part is lower (350 K), while that of the other part is higher (400 K)</a:t>
            </a:r>
          </a:p>
        </p:txBody>
      </p:sp>
      <p:sp>
        <p:nvSpPr>
          <p:cNvPr id="4" name="Date Placeholder 3"/>
          <p:cNvSpPr>
            <a:spLocks noGrp="1"/>
          </p:cNvSpPr>
          <p:nvPr>
            <p:ph type="dt" sz="half" idx="10"/>
          </p:nvPr>
        </p:nvSpPr>
        <p:spPr/>
        <p:txBody>
          <a:bodyPr/>
          <a:lstStyle/>
          <a:p>
            <a:r>
              <a:rPr lang="en-US" smtClean="0"/>
              <a:t>9/25/2013</a:t>
            </a:r>
            <a:endParaRPr lang="en-US"/>
          </a:p>
        </p:txBody>
      </p:sp>
      <p:sp>
        <p:nvSpPr>
          <p:cNvPr id="5" name="Footer Placeholder 4"/>
          <p:cNvSpPr>
            <a:spLocks noGrp="1"/>
          </p:cNvSpPr>
          <p:nvPr>
            <p:ph type="ftr" sz="quarter" idx="11"/>
          </p:nvPr>
        </p:nvSpPr>
        <p:spPr/>
        <p:txBody>
          <a:bodyPr/>
          <a:lstStyle/>
          <a:p>
            <a:r>
              <a:rPr lang="en-US" smtClean="0"/>
              <a:t>Sachin: MEE Project Defense</a:t>
            </a:r>
            <a:endParaRPr lang="en-US"/>
          </a:p>
        </p:txBody>
      </p:sp>
      <p:sp>
        <p:nvSpPr>
          <p:cNvPr id="6" name="Slide Number Placeholder 5"/>
          <p:cNvSpPr>
            <a:spLocks noGrp="1"/>
          </p:cNvSpPr>
          <p:nvPr>
            <p:ph type="sldNum" sz="quarter" idx="12"/>
          </p:nvPr>
        </p:nvSpPr>
        <p:spPr/>
        <p:txBody>
          <a:bodyPr/>
          <a:lstStyle/>
          <a:p>
            <a:fld id="{6397D6EB-3E24-4788-A995-03BDCAC9BB93}" type="slidenum">
              <a:rPr lang="en-US" smtClean="0"/>
              <a:t>37</a:t>
            </a:fld>
            <a:endParaRPr lang="en-US"/>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4695" y="1524000"/>
            <a:ext cx="3294610"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378756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a:t>
            </a:r>
            <a:endParaRPr lang="en-US" dirty="0"/>
          </a:p>
        </p:txBody>
      </p:sp>
      <p:sp>
        <p:nvSpPr>
          <p:cNvPr id="3" name="Content Placeholder 2"/>
          <p:cNvSpPr>
            <a:spLocks noGrp="1"/>
          </p:cNvSpPr>
          <p:nvPr>
            <p:ph idx="1"/>
          </p:nvPr>
        </p:nvSpPr>
        <p:spPr/>
        <p:txBody>
          <a:bodyPr>
            <a:normAutofit fontScale="92500" lnSpcReduction="10000"/>
          </a:bodyPr>
          <a:lstStyle/>
          <a:p>
            <a:pPr algn="just"/>
            <a:endParaRPr lang="en-US" sz="2000" dirty="0" smtClean="0"/>
          </a:p>
          <a:p>
            <a:pPr algn="just"/>
            <a:endParaRPr lang="en-US" sz="2000" dirty="0"/>
          </a:p>
          <a:p>
            <a:pPr algn="just"/>
            <a:endParaRPr lang="en-US" sz="2000" dirty="0" smtClean="0"/>
          </a:p>
          <a:p>
            <a:pPr algn="just"/>
            <a:endParaRPr lang="en-US" sz="2000" dirty="0"/>
          </a:p>
          <a:p>
            <a:pPr algn="just"/>
            <a:endParaRPr lang="en-US" sz="2000" dirty="0" smtClean="0"/>
          </a:p>
          <a:p>
            <a:pPr algn="just"/>
            <a:endParaRPr lang="en-US" sz="2000" dirty="0"/>
          </a:p>
          <a:p>
            <a:pPr algn="just"/>
            <a:endParaRPr lang="en-US" sz="2000" dirty="0" smtClean="0"/>
          </a:p>
          <a:p>
            <a:pPr algn="just"/>
            <a:endParaRPr lang="en-US" sz="2000" dirty="0"/>
          </a:p>
          <a:p>
            <a:pPr algn="just"/>
            <a:endParaRPr lang="en-US" sz="2000" dirty="0" smtClean="0"/>
          </a:p>
          <a:p>
            <a:pPr algn="just"/>
            <a:endParaRPr lang="en-US" sz="2000" dirty="0"/>
          </a:p>
          <a:p>
            <a:pPr algn="just"/>
            <a:r>
              <a:rPr lang="en-US" sz="2000" dirty="0"/>
              <a:t>Clock skew of a 64-output-node optical H-tree compared to the clock period as a function of technology.</a:t>
            </a:r>
          </a:p>
          <a:p>
            <a:pPr algn="just"/>
            <a:r>
              <a:rPr lang="en-US" sz="2000" dirty="0"/>
              <a:t>For the 32 nm technology node and below the clock skew is higher than 10% of the clock period. This will result in a serious system failure.</a:t>
            </a:r>
          </a:p>
        </p:txBody>
      </p:sp>
      <p:sp>
        <p:nvSpPr>
          <p:cNvPr id="4" name="Date Placeholder 3"/>
          <p:cNvSpPr>
            <a:spLocks noGrp="1"/>
          </p:cNvSpPr>
          <p:nvPr>
            <p:ph type="dt" sz="half" idx="10"/>
          </p:nvPr>
        </p:nvSpPr>
        <p:spPr/>
        <p:txBody>
          <a:bodyPr/>
          <a:lstStyle/>
          <a:p>
            <a:r>
              <a:rPr lang="en-US" smtClean="0"/>
              <a:t>9/25/2013</a:t>
            </a:r>
            <a:endParaRPr lang="en-US"/>
          </a:p>
        </p:txBody>
      </p:sp>
      <p:sp>
        <p:nvSpPr>
          <p:cNvPr id="5" name="Footer Placeholder 4"/>
          <p:cNvSpPr>
            <a:spLocks noGrp="1"/>
          </p:cNvSpPr>
          <p:nvPr>
            <p:ph type="ftr" sz="quarter" idx="11"/>
          </p:nvPr>
        </p:nvSpPr>
        <p:spPr/>
        <p:txBody>
          <a:bodyPr/>
          <a:lstStyle/>
          <a:p>
            <a:r>
              <a:rPr lang="en-US" smtClean="0"/>
              <a:t>Sachin: MEE Project Defense</a:t>
            </a:r>
            <a:endParaRPr lang="en-US"/>
          </a:p>
        </p:txBody>
      </p:sp>
      <p:sp>
        <p:nvSpPr>
          <p:cNvPr id="6" name="Slide Number Placeholder 5"/>
          <p:cNvSpPr>
            <a:spLocks noGrp="1"/>
          </p:cNvSpPr>
          <p:nvPr>
            <p:ph type="sldNum" sz="quarter" idx="12"/>
          </p:nvPr>
        </p:nvSpPr>
        <p:spPr/>
        <p:txBody>
          <a:bodyPr/>
          <a:lstStyle/>
          <a:p>
            <a:fld id="{6397D6EB-3E24-4788-A995-03BDCAC9BB93}" type="slidenum">
              <a:rPr lang="en-US" smtClean="0"/>
              <a:t>38</a:t>
            </a:fld>
            <a:endParaRPr lang="en-US"/>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2684" y="1295400"/>
            <a:ext cx="4438633" cy="332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5397888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a:t>
            </a:r>
            <a:endParaRPr lang="en-US" dirty="0"/>
          </a:p>
        </p:txBody>
      </p:sp>
      <p:sp>
        <p:nvSpPr>
          <p:cNvPr id="3" name="Content Placeholder 2"/>
          <p:cNvSpPr>
            <a:spLocks noGrp="1"/>
          </p:cNvSpPr>
          <p:nvPr>
            <p:ph idx="1"/>
          </p:nvPr>
        </p:nvSpPr>
        <p:spPr/>
        <p:txBody>
          <a:bodyPr>
            <a:normAutofit/>
          </a:bodyPr>
          <a:lstStyle/>
          <a:p>
            <a:pPr algn="just"/>
            <a:r>
              <a:rPr lang="en-US" sz="2000" dirty="0"/>
              <a:t>Has the potential to continue to scale with future generations of silicon integrated circuits.</a:t>
            </a:r>
          </a:p>
          <a:p>
            <a:pPr algn="just"/>
            <a:r>
              <a:rPr lang="en-US" sz="2000" dirty="0"/>
              <a:t>Ability to send signals across in third dimension.</a:t>
            </a:r>
          </a:p>
        </p:txBody>
      </p:sp>
      <p:sp>
        <p:nvSpPr>
          <p:cNvPr id="4" name="Date Placeholder 3"/>
          <p:cNvSpPr>
            <a:spLocks noGrp="1"/>
          </p:cNvSpPr>
          <p:nvPr>
            <p:ph type="dt" sz="half" idx="10"/>
          </p:nvPr>
        </p:nvSpPr>
        <p:spPr/>
        <p:txBody>
          <a:bodyPr/>
          <a:lstStyle/>
          <a:p>
            <a:r>
              <a:rPr lang="en-US" smtClean="0"/>
              <a:t>9/25/2013</a:t>
            </a:r>
            <a:endParaRPr lang="en-US"/>
          </a:p>
        </p:txBody>
      </p:sp>
      <p:sp>
        <p:nvSpPr>
          <p:cNvPr id="5" name="Footer Placeholder 4"/>
          <p:cNvSpPr>
            <a:spLocks noGrp="1"/>
          </p:cNvSpPr>
          <p:nvPr>
            <p:ph type="ftr" sz="quarter" idx="11"/>
          </p:nvPr>
        </p:nvSpPr>
        <p:spPr/>
        <p:txBody>
          <a:bodyPr/>
          <a:lstStyle/>
          <a:p>
            <a:r>
              <a:rPr lang="en-US" smtClean="0"/>
              <a:t>Sachin: MEE Project Defense</a:t>
            </a:r>
            <a:endParaRPr lang="en-US"/>
          </a:p>
        </p:txBody>
      </p:sp>
      <p:sp>
        <p:nvSpPr>
          <p:cNvPr id="6" name="Slide Number Placeholder 5"/>
          <p:cNvSpPr>
            <a:spLocks noGrp="1"/>
          </p:cNvSpPr>
          <p:nvPr>
            <p:ph type="sldNum" sz="quarter" idx="12"/>
          </p:nvPr>
        </p:nvSpPr>
        <p:spPr/>
        <p:txBody>
          <a:bodyPr/>
          <a:lstStyle/>
          <a:p>
            <a:fld id="{6397D6EB-3E24-4788-A995-03BDCAC9BB93}" type="slidenum">
              <a:rPr lang="en-US" smtClean="0"/>
              <a:t>39</a:t>
            </a:fld>
            <a:endParaRPr lang="en-US"/>
          </a:p>
        </p:txBody>
      </p:sp>
    </p:spTree>
    <p:extLst>
      <p:ext uri="{BB962C8B-B14F-4D97-AF65-F5344CB8AC3E}">
        <p14:creationId xmlns:p14="http://schemas.microsoft.com/office/powerpoint/2010/main" val="8100866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a:bodyPr>
          <a:lstStyle/>
          <a:p>
            <a:pPr algn="just"/>
            <a:r>
              <a:rPr lang="en-US" sz="2000" dirty="0"/>
              <a:t>In a synchronous system, the order in which data are processed is coordinated by a clock signal.</a:t>
            </a:r>
          </a:p>
          <a:p>
            <a:pPr algn="just"/>
            <a:r>
              <a:rPr lang="en-US" sz="2000" dirty="0"/>
              <a:t>The clock </a:t>
            </a:r>
            <a:r>
              <a:rPr lang="en-US" sz="2000" dirty="0" smtClean="0"/>
              <a:t>signal is </a:t>
            </a:r>
            <a:r>
              <a:rPr lang="en-US" sz="2000" dirty="0"/>
              <a:t>globally distributed to control all sequential </a:t>
            </a:r>
            <a:r>
              <a:rPr lang="en-US" sz="2000" dirty="0" smtClean="0"/>
              <a:t>elements, </a:t>
            </a:r>
            <a:r>
              <a:rPr lang="en-US" sz="2000" dirty="0"/>
              <a:t>achieves synchronization of the circuit operation when all data are allowed to pass through the sequential elements simultaneously</a:t>
            </a:r>
            <a:r>
              <a:rPr lang="en-US" sz="2000" dirty="0" smtClean="0"/>
              <a:t>.</a:t>
            </a:r>
          </a:p>
          <a:p>
            <a:pPr algn="just"/>
            <a:r>
              <a:rPr lang="en-US" sz="2000" dirty="0"/>
              <a:t>As the distributive nature of long interconnects becomes more pronounced because of technology scaling, the control of arrival times of the same clock edge at different sequential elements, </a:t>
            </a:r>
            <a:r>
              <a:rPr lang="en-US" sz="2000" dirty="0" smtClean="0"/>
              <a:t>becomes </a:t>
            </a:r>
            <a:r>
              <a:rPr lang="en-US" sz="2000" dirty="0"/>
              <a:t>more difficult</a:t>
            </a:r>
            <a:r>
              <a:rPr lang="en-US" sz="2000" dirty="0" smtClean="0"/>
              <a:t>.</a:t>
            </a:r>
          </a:p>
          <a:p>
            <a:pPr algn="just"/>
            <a:r>
              <a:rPr lang="en-US" sz="2000" dirty="0"/>
              <a:t>A well designed clock must also account for variations in device and interconnect parameters.</a:t>
            </a:r>
          </a:p>
          <a:p>
            <a:pPr algn="just"/>
            <a:r>
              <a:rPr lang="en-US" sz="2000" dirty="0"/>
              <a:t>Currently, a digital clock signal is distributed using metallic interconnects (e.g. Cu) throughout the entire die</a:t>
            </a:r>
            <a:r>
              <a:rPr lang="en-US" sz="2000" dirty="0" smtClean="0"/>
              <a:t>.</a:t>
            </a:r>
            <a:endParaRPr lang="en-US" sz="2000" dirty="0"/>
          </a:p>
          <a:p>
            <a:pPr algn="just"/>
            <a:endParaRPr lang="en-US" sz="2000" dirty="0"/>
          </a:p>
        </p:txBody>
      </p:sp>
      <p:sp>
        <p:nvSpPr>
          <p:cNvPr id="4" name="Date Placeholder 3"/>
          <p:cNvSpPr>
            <a:spLocks noGrp="1"/>
          </p:cNvSpPr>
          <p:nvPr>
            <p:ph type="dt" sz="half" idx="10"/>
          </p:nvPr>
        </p:nvSpPr>
        <p:spPr/>
        <p:txBody>
          <a:bodyPr/>
          <a:lstStyle/>
          <a:p>
            <a:r>
              <a:rPr lang="en-US" smtClean="0"/>
              <a:t>9/25/2013</a:t>
            </a:r>
            <a:endParaRPr lang="en-US"/>
          </a:p>
        </p:txBody>
      </p:sp>
      <p:sp>
        <p:nvSpPr>
          <p:cNvPr id="5" name="Footer Placeholder 4"/>
          <p:cNvSpPr>
            <a:spLocks noGrp="1"/>
          </p:cNvSpPr>
          <p:nvPr>
            <p:ph type="ftr" sz="quarter" idx="11"/>
          </p:nvPr>
        </p:nvSpPr>
        <p:spPr/>
        <p:txBody>
          <a:bodyPr/>
          <a:lstStyle/>
          <a:p>
            <a:r>
              <a:rPr lang="en-US" smtClean="0"/>
              <a:t>Sachin: MEE Project Defense</a:t>
            </a:r>
            <a:endParaRPr lang="en-US"/>
          </a:p>
        </p:txBody>
      </p:sp>
      <p:sp>
        <p:nvSpPr>
          <p:cNvPr id="6" name="Slide Number Placeholder 5"/>
          <p:cNvSpPr>
            <a:spLocks noGrp="1"/>
          </p:cNvSpPr>
          <p:nvPr>
            <p:ph type="sldNum" sz="quarter" idx="12"/>
          </p:nvPr>
        </p:nvSpPr>
        <p:spPr/>
        <p:txBody>
          <a:bodyPr/>
          <a:lstStyle/>
          <a:p>
            <a:fld id="{6397D6EB-3E24-4788-A995-03BDCAC9BB93}" type="slidenum">
              <a:rPr lang="en-US" smtClean="0"/>
              <a:t>4</a:t>
            </a:fld>
            <a:endParaRPr lang="en-US"/>
          </a:p>
        </p:txBody>
      </p:sp>
    </p:spTree>
    <p:extLst>
      <p:ext uri="{BB962C8B-B14F-4D97-AF65-F5344CB8AC3E}">
        <p14:creationId xmlns:p14="http://schemas.microsoft.com/office/powerpoint/2010/main" val="47500216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Work</a:t>
            </a:r>
            <a:endParaRPr lang="en-US" dirty="0"/>
          </a:p>
        </p:txBody>
      </p:sp>
      <p:sp>
        <p:nvSpPr>
          <p:cNvPr id="3" name="Content Placeholder 2"/>
          <p:cNvSpPr>
            <a:spLocks noGrp="1"/>
          </p:cNvSpPr>
          <p:nvPr>
            <p:ph idx="1"/>
          </p:nvPr>
        </p:nvSpPr>
        <p:spPr/>
        <p:txBody>
          <a:bodyPr>
            <a:normAutofit lnSpcReduction="10000"/>
          </a:bodyPr>
          <a:lstStyle/>
          <a:p>
            <a:pPr algn="just"/>
            <a:r>
              <a:rPr lang="en-US" sz="2400" dirty="0" smtClean="0"/>
              <a:t>Optical Clock Distribution</a:t>
            </a:r>
          </a:p>
          <a:p>
            <a:pPr lvl="1" algn="just"/>
            <a:r>
              <a:rPr lang="en-US" sz="2000" dirty="0"/>
              <a:t>Optoelectronic devices require continued development to meet the yield, tolerance, and drive voltage requirements for practical systems with future generations of silicon CMOS.</a:t>
            </a:r>
          </a:p>
          <a:p>
            <a:pPr lvl="1" algn="just"/>
            <a:r>
              <a:rPr lang="en-US" sz="2000" dirty="0"/>
              <a:t>Research is needed in circuits that, i) avoid issues such as crosstalk and susceptibility to digital noise, ii) have appropriately low power dissipation and latency, and iii) are tolerant to process variations.</a:t>
            </a:r>
          </a:p>
          <a:p>
            <a:pPr lvl="1" algn="just"/>
            <a:r>
              <a:rPr lang="en-US" sz="2000" dirty="0"/>
              <a:t>The technology for integrating optoelectronics with silicon integrated circuits is still at an early stage.</a:t>
            </a:r>
          </a:p>
          <a:p>
            <a:pPr lvl="1" algn="just"/>
            <a:r>
              <a:rPr lang="en-US" sz="2000" dirty="0"/>
              <a:t>Optics can likely enable kinds of architectures that are not well suited to electrical interconnect systems  and can likely also allow continued use of current architectures that otherwise would have to be abandoned in the future because of the limitations of wired interconnects.</a:t>
            </a:r>
          </a:p>
        </p:txBody>
      </p:sp>
      <p:sp>
        <p:nvSpPr>
          <p:cNvPr id="4" name="Date Placeholder 3"/>
          <p:cNvSpPr>
            <a:spLocks noGrp="1"/>
          </p:cNvSpPr>
          <p:nvPr>
            <p:ph type="dt" sz="half" idx="10"/>
          </p:nvPr>
        </p:nvSpPr>
        <p:spPr/>
        <p:txBody>
          <a:bodyPr/>
          <a:lstStyle/>
          <a:p>
            <a:r>
              <a:rPr lang="en-US" smtClean="0"/>
              <a:t>9/25/2013</a:t>
            </a:r>
            <a:endParaRPr lang="en-US"/>
          </a:p>
        </p:txBody>
      </p:sp>
      <p:sp>
        <p:nvSpPr>
          <p:cNvPr id="5" name="Footer Placeholder 4"/>
          <p:cNvSpPr>
            <a:spLocks noGrp="1"/>
          </p:cNvSpPr>
          <p:nvPr>
            <p:ph type="ftr" sz="quarter" idx="11"/>
          </p:nvPr>
        </p:nvSpPr>
        <p:spPr/>
        <p:txBody>
          <a:bodyPr/>
          <a:lstStyle/>
          <a:p>
            <a:r>
              <a:rPr lang="en-US" smtClean="0"/>
              <a:t>Sachin: MEE Project Defense</a:t>
            </a:r>
            <a:endParaRPr lang="en-US"/>
          </a:p>
        </p:txBody>
      </p:sp>
      <p:sp>
        <p:nvSpPr>
          <p:cNvPr id="6" name="Slide Number Placeholder 5"/>
          <p:cNvSpPr>
            <a:spLocks noGrp="1"/>
          </p:cNvSpPr>
          <p:nvPr>
            <p:ph type="sldNum" sz="quarter" idx="12"/>
          </p:nvPr>
        </p:nvSpPr>
        <p:spPr/>
        <p:txBody>
          <a:bodyPr/>
          <a:lstStyle/>
          <a:p>
            <a:fld id="{6397D6EB-3E24-4788-A995-03BDCAC9BB93}" type="slidenum">
              <a:rPr lang="en-US" smtClean="0"/>
              <a:t>40</a:t>
            </a:fld>
            <a:endParaRPr lang="en-US"/>
          </a:p>
        </p:txBody>
      </p:sp>
    </p:spTree>
    <p:extLst>
      <p:ext uri="{BB962C8B-B14F-4D97-AF65-F5344CB8AC3E}">
        <p14:creationId xmlns:p14="http://schemas.microsoft.com/office/powerpoint/2010/main" val="176478532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sz="2000" dirty="0"/>
              <a:t>“The International Technology Roadmap for Semiconductors,” </a:t>
            </a:r>
            <a:r>
              <a:rPr lang="en-US" sz="2000" dirty="0" smtClean="0"/>
              <a:t>2005. </a:t>
            </a:r>
            <a:r>
              <a:rPr lang="en-US" sz="2000" dirty="0"/>
              <a:t>Semiconductor Industries Association, San Jose, California.</a:t>
            </a:r>
          </a:p>
          <a:p>
            <a:pPr algn="just"/>
            <a:r>
              <a:rPr lang="en-US" sz="2000" dirty="0"/>
              <a:t>B. Floyd, C.M. Hung, and K. O. Kenneth, “Intra-Chip Wireless Interconnect for Clock Distribution Implemented With Integrated Antennas, Receivers, and Transmitters,” </a:t>
            </a:r>
            <a:r>
              <a:rPr lang="en-US" sz="2000" i="1" dirty="0"/>
              <a:t>IEEE Jour. Solid-State Circuits</a:t>
            </a:r>
            <a:r>
              <a:rPr lang="en-US" sz="2000" dirty="0"/>
              <a:t>, vol. 37, pp. 543–552, 2002.</a:t>
            </a:r>
          </a:p>
          <a:p>
            <a:pPr algn="just"/>
            <a:r>
              <a:rPr lang="en-US" sz="2000" dirty="0"/>
              <a:t>B. A. Floyd and K. O. Kenneth, “The Projected Power Consumption of a Wireless Clock Distribution System and Comparison to Conventional Distribution Systems,” in </a:t>
            </a:r>
            <a:r>
              <a:rPr lang="en-US" sz="2000" i="1" dirty="0"/>
              <a:t>Proc. IITC</a:t>
            </a:r>
            <a:r>
              <a:rPr lang="en-US" sz="2000" dirty="0"/>
              <a:t>, 1999.</a:t>
            </a:r>
          </a:p>
          <a:p>
            <a:pPr algn="just"/>
            <a:r>
              <a:rPr lang="en-US" sz="2000" dirty="0"/>
              <a:t>E. Friedman, </a:t>
            </a:r>
            <a:r>
              <a:rPr lang="en-US" sz="2000" i="1" dirty="0"/>
              <a:t>Clock Distribution Networks in VLSI Circuits and Systems</a:t>
            </a:r>
            <a:r>
              <a:rPr lang="en-US" sz="2000" dirty="0"/>
              <a:t>. New York: IEEE Press, 1995.</a:t>
            </a:r>
          </a:p>
          <a:p>
            <a:pPr algn="just"/>
            <a:r>
              <a:rPr lang="en-US" sz="2000" dirty="0"/>
              <a:t>M. Horowitz, “Clocking Strategies in High Performance Processors,” in </a:t>
            </a:r>
            <a:r>
              <a:rPr lang="en-US" sz="2000" i="1" dirty="0"/>
              <a:t>Proceedings of the IEEE Symposium on VLSI Circuits</a:t>
            </a:r>
            <a:r>
              <a:rPr lang="en-US" sz="2000" dirty="0"/>
              <a:t>, June 1992, pp. 50–53.</a:t>
            </a:r>
          </a:p>
          <a:p>
            <a:pPr algn="just"/>
            <a:r>
              <a:rPr lang="en-US" sz="2000" dirty="0"/>
              <a:t>P. J. </a:t>
            </a:r>
            <a:r>
              <a:rPr lang="en-US" sz="2000" dirty="0" err="1"/>
              <a:t>Restle</a:t>
            </a:r>
            <a:r>
              <a:rPr lang="en-US" sz="2000" dirty="0"/>
              <a:t> and A. Deutsch, “Designing the Best Clock Distribution Network,” in </a:t>
            </a:r>
            <a:r>
              <a:rPr lang="en-US" sz="2000" i="1" dirty="0"/>
              <a:t>Proc. </a:t>
            </a:r>
            <a:r>
              <a:rPr lang="en-US" sz="2000" i="1" dirty="0" err="1" smtClean="0"/>
              <a:t>Symp</a:t>
            </a:r>
            <a:r>
              <a:rPr lang="en-US" sz="2000" i="1" dirty="0" smtClean="0"/>
              <a:t>. VLSI </a:t>
            </a:r>
            <a:r>
              <a:rPr lang="en-US" sz="2000" i="1" dirty="0"/>
              <a:t>Circuits</a:t>
            </a:r>
            <a:r>
              <a:rPr lang="en-US" sz="2000" dirty="0"/>
              <a:t>, 1998, pp. 2–5.</a:t>
            </a:r>
          </a:p>
          <a:p>
            <a:pPr algn="just"/>
            <a:r>
              <a:rPr lang="en-US" sz="2000" dirty="0"/>
              <a:t>G. </a:t>
            </a:r>
            <a:r>
              <a:rPr lang="en-US" sz="2000" dirty="0" err="1"/>
              <a:t>Tosik</a:t>
            </a:r>
            <a:r>
              <a:rPr lang="en-US" sz="2000" dirty="0"/>
              <a:t>, Z. </a:t>
            </a:r>
            <a:r>
              <a:rPr lang="en-US" sz="2000" dirty="0" err="1"/>
              <a:t>Lisik</a:t>
            </a:r>
            <a:r>
              <a:rPr lang="en-US" sz="2000" dirty="0"/>
              <a:t>, and F. </a:t>
            </a:r>
            <a:r>
              <a:rPr lang="en-US" sz="2000" dirty="0" err="1"/>
              <a:t>Gaﬃot</a:t>
            </a:r>
            <a:r>
              <a:rPr lang="en-US" sz="2000" dirty="0"/>
              <a:t>, “Optical Interconnections in future VLSI systems,” </a:t>
            </a:r>
            <a:r>
              <a:rPr lang="en-US" sz="2000" i="1" dirty="0" smtClean="0"/>
              <a:t>Journal of </a:t>
            </a:r>
            <a:r>
              <a:rPr lang="en-US" sz="2000" i="1" dirty="0"/>
              <a:t>Telecommunications and Information Technology</a:t>
            </a:r>
            <a:r>
              <a:rPr lang="en-US" sz="2000" dirty="0"/>
              <a:t>, pp. 105–108, 2007</a:t>
            </a:r>
            <a:r>
              <a:rPr lang="en-US" sz="2000" dirty="0" smtClean="0"/>
              <a:t>.</a:t>
            </a:r>
          </a:p>
          <a:p>
            <a:pPr algn="just"/>
            <a:r>
              <a:rPr lang="en-US" sz="2000" dirty="0"/>
              <a:t>J. W. Goodman, F. </a:t>
            </a:r>
            <a:r>
              <a:rPr lang="en-US" sz="2000" dirty="0" err="1"/>
              <a:t>Leonberger</a:t>
            </a:r>
            <a:r>
              <a:rPr lang="en-US" sz="2000" dirty="0"/>
              <a:t>, S.-Y. Kung, and R. A. </a:t>
            </a:r>
            <a:r>
              <a:rPr lang="en-US" sz="2000" dirty="0" err="1"/>
              <a:t>Athale</a:t>
            </a:r>
            <a:r>
              <a:rPr lang="en-US" sz="2000" dirty="0"/>
              <a:t>, "Optical Interconnections for VLSI Systems," Proceedings of the IEEE, vol. 72, no. 7, pp. 850-866, July 1984.</a:t>
            </a:r>
            <a:endParaRPr lang="en-US" sz="2000" dirty="0"/>
          </a:p>
        </p:txBody>
      </p:sp>
      <p:sp>
        <p:nvSpPr>
          <p:cNvPr id="4" name="Date Placeholder 3"/>
          <p:cNvSpPr>
            <a:spLocks noGrp="1"/>
          </p:cNvSpPr>
          <p:nvPr>
            <p:ph type="dt" sz="half" idx="10"/>
          </p:nvPr>
        </p:nvSpPr>
        <p:spPr/>
        <p:txBody>
          <a:bodyPr/>
          <a:lstStyle/>
          <a:p>
            <a:r>
              <a:rPr lang="en-US" smtClean="0"/>
              <a:t>9/25/2013</a:t>
            </a:r>
            <a:endParaRPr lang="en-US"/>
          </a:p>
        </p:txBody>
      </p:sp>
      <p:sp>
        <p:nvSpPr>
          <p:cNvPr id="5" name="Footer Placeholder 4"/>
          <p:cNvSpPr>
            <a:spLocks noGrp="1"/>
          </p:cNvSpPr>
          <p:nvPr>
            <p:ph type="ftr" sz="quarter" idx="11"/>
          </p:nvPr>
        </p:nvSpPr>
        <p:spPr/>
        <p:txBody>
          <a:bodyPr/>
          <a:lstStyle/>
          <a:p>
            <a:r>
              <a:rPr lang="en-US" smtClean="0"/>
              <a:t>Sachin: MEE Project Defense</a:t>
            </a:r>
            <a:endParaRPr lang="en-US"/>
          </a:p>
        </p:txBody>
      </p:sp>
      <p:sp>
        <p:nvSpPr>
          <p:cNvPr id="6" name="Slide Number Placeholder 5"/>
          <p:cNvSpPr>
            <a:spLocks noGrp="1"/>
          </p:cNvSpPr>
          <p:nvPr>
            <p:ph type="sldNum" sz="quarter" idx="12"/>
          </p:nvPr>
        </p:nvSpPr>
        <p:spPr/>
        <p:txBody>
          <a:bodyPr/>
          <a:lstStyle/>
          <a:p>
            <a:fld id="{6397D6EB-3E24-4788-A995-03BDCAC9BB93}" type="slidenum">
              <a:rPr lang="en-US" smtClean="0"/>
              <a:t>41</a:t>
            </a:fld>
            <a:endParaRPr lang="en-US"/>
          </a:p>
        </p:txBody>
      </p:sp>
    </p:spTree>
    <p:extLst>
      <p:ext uri="{BB962C8B-B14F-4D97-AF65-F5344CB8AC3E}">
        <p14:creationId xmlns:p14="http://schemas.microsoft.com/office/powerpoint/2010/main" val="14042725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2693988"/>
            <a:ext cx="7772400" cy="1470025"/>
          </a:xfrm>
        </p:spPr>
        <p:txBody>
          <a:bodyPr/>
          <a:lstStyle/>
          <a:p>
            <a:r>
              <a:rPr lang="en-US" dirty="0" smtClean="0"/>
              <a:t>Thank You</a:t>
            </a:r>
            <a:endParaRPr lang="en-US" dirty="0"/>
          </a:p>
        </p:txBody>
      </p:sp>
    </p:spTree>
    <p:extLst>
      <p:ext uri="{BB962C8B-B14F-4D97-AF65-F5344CB8AC3E}">
        <p14:creationId xmlns:p14="http://schemas.microsoft.com/office/powerpoint/2010/main" val="34321334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a:bodyPr>
          <a:lstStyle/>
          <a:p>
            <a:pPr algn="just"/>
            <a:r>
              <a:rPr lang="en-US" sz="2000" dirty="0"/>
              <a:t>Some approaches </a:t>
            </a:r>
            <a:r>
              <a:rPr lang="en-US" sz="2000" dirty="0" smtClean="0"/>
              <a:t>- </a:t>
            </a:r>
            <a:r>
              <a:rPr lang="en-US" sz="2000" dirty="0"/>
              <a:t>H-Trees, Grids or combination of </a:t>
            </a:r>
            <a:r>
              <a:rPr lang="en-US" sz="2000" dirty="0" smtClean="0"/>
              <a:t>both.</a:t>
            </a:r>
          </a:p>
          <a:p>
            <a:pPr algn="just"/>
            <a:r>
              <a:rPr lang="en-US" sz="2000" dirty="0" smtClean="0"/>
              <a:t>Other approaches - Optical</a:t>
            </a:r>
            <a:r>
              <a:rPr lang="en-US" sz="2000" dirty="0"/>
              <a:t>, RF and </a:t>
            </a:r>
            <a:r>
              <a:rPr lang="en-US" sz="2000" dirty="0" smtClean="0"/>
              <a:t>3D.</a:t>
            </a:r>
          </a:p>
          <a:p>
            <a:pPr algn="just"/>
            <a:r>
              <a:rPr lang="en-US" sz="2000" dirty="0"/>
              <a:t>Optical Interconnects </a:t>
            </a:r>
            <a:r>
              <a:rPr lang="en-US" sz="2000" dirty="0" smtClean="0"/>
              <a:t>- Immune </a:t>
            </a:r>
            <a:r>
              <a:rPr lang="en-US" sz="2000" dirty="0"/>
              <a:t>to cross-talk from adjacent interconnects, speed of light propagation, potential for large bandwidth.</a:t>
            </a:r>
          </a:p>
          <a:p>
            <a:pPr algn="just"/>
            <a:r>
              <a:rPr lang="en-US" sz="2000" dirty="0"/>
              <a:t>Wireless RF approach </a:t>
            </a:r>
            <a:r>
              <a:rPr lang="en-US" sz="2000" dirty="0" smtClean="0"/>
              <a:t>- Clock </a:t>
            </a:r>
            <a:r>
              <a:rPr lang="en-US" sz="2000" dirty="0"/>
              <a:t>signal is broadcast by a source antenna and received by on-die receiver. Does not need interconnects in the global clock distribution</a:t>
            </a:r>
            <a:r>
              <a:rPr lang="en-US" sz="2000" dirty="0" smtClean="0"/>
              <a:t>.</a:t>
            </a:r>
            <a:endParaRPr lang="en-US" sz="2000" dirty="0"/>
          </a:p>
        </p:txBody>
      </p:sp>
      <p:sp>
        <p:nvSpPr>
          <p:cNvPr id="4" name="Date Placeholder 3"/>
          <p:cNvSpPr>
            <a:spLocks noGrp="1"/>
          </p:cNvSpPr>
          <p:nvPr>
            <p:ph type="dt" sz="half" idx="10"/>
          </p:nvPr>
        </p:nvSpPr>
        <p:spPr/>
        <p:txBody>
          <a:bodyPr/>
          <a:lstStyle/>
          <a:p>
            <a:r>
              <a:rPr lang="en-US" smtClean="0"/>
              <a:t>9/25/2013</a:t>
            </a:r>
            <a:endParaRPr lang="en-US"/>
          </a:p>
        </p:txBody>
      </p:sp>
      <p:sp>
        <p:nvSpPr>
          <p:cNvPr id="5" name="Footer Placeholder 4"/>
          <p:cNvSpPr>
            <a:spLocks noGrp="1"/>
          </p:cNvSpPr>
          <p:nvPr>
            <p:ph type="ftr" sz="quarter" idx="11"/>
          </p:nvPr>
        </p:nvSpPr>
        <p:spPr/>
        <p:txBody>
          <a:bodyPr/>
          <a:lstStyle/>
          <a:p>
            <a:r>
              <a:rPr lang="en-US" smtClean="0"/>
              <a:t>Sachin: MEE Project Defense</a:t>
            </a:r>
            <a:endParaRPr lang="en-US"/>
          </a:p>
        </p:txBody>
      </p:sp>
      <p:sp>
        <p:nvSpPr>
          <p:cNvPr id="6" name="Slide Number Placeholder 5"/>
          <p:cNvSpPr>
            <a:spLocks noGrp="1"/>
          </p:cNvSpPr>
          <p:nvPr>
            <p:ph type="sldNum" sz="quarter" idx="12"/>
          </p:nvPr>
        </p:nvSpPr>
        <p:spPr/>
        <p:txBody>
          <a:bodyPr/>
          <a:lstStyle/>
          <a:p>
            <a:fld id="{6397D6EB-3E24-4788-A995-03BDCAC9BB93}" type="slidenum">
              <a:rPr lang="en-US" smtClean="0"/>
              <a:t>5</a:t>
            </a:fld>
            <a:endParaRPr lang="en-US"/>
          </a:p>
        </p:txBody>
      </p:sp>
    </p:spTree>
    <p:extLst>
      <p:ext uri="{BB962C8B-B14F-4D97-AF65-F5344CB8AC3E}">
        <p14:creationId xmlns:p14="http://schemas.microsoft.com/office/powerpoint/2010/main" val="21659556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Clock Skew</a:t>
            </a:r>
            <a:endParaRPr lang="en-US" dirty="0"/>
          </a:p>
        </p:txBody>
      </p:sp>
      <p:sp>
        <p:nvSpPr>
          <p:cNvPr id="3" name="Content Placeholder 2"/>
          <p:cNvSpPr>
            <a:spLocks noGrp="1"/>
          </p:cNvSpPr>
          <p:nvPr>
            <p:ph idx="1"/>
          </p:nvPr>
        </p:nvSpPr>
        <p:spPr/>
        <p:txBody>
          <a:bodyPr>
            <a:normAutofit lnSpcReduction="10000"/>
          </a:bodyPr>
          <a:lstStyle/>
          <a:p>
            <a:pPr marL="0" indent="0" algn="just">
              <a:buNone/>
            </a:pPr>
            <a:r>
              <a:rPr lang="en-US" sz="2000" dirty="0"/>
              <a:t>Given two sequentially-adjacent registers, R</a:t>
            </a:r>
            <a:r>
              <a:rPr lang="en-US" sz="2000" baseline="-25000" dirty="0"/>
              <a:t>I</a:t>
            </a:r>
            <a:r>
              <a:rPr lang="en-US" sz="2000" dirty="0"/>
              <a:t> and R</a:t>
            </a:r>
            <a:r>
              <a:rPr lang="en-US" sz="2000" baseline="-25000" dirty="0"/>
              <a:t>J</a:t>
            </a:r>
            <a:r>
              <a:rPr lang="en-US" sz="2000" dirty="0"/>
              <a:t>, and an equipotential clock distribution network, the clock skew between these two registers is defined as T</a:t>
            </a:r>
            <a:r>
              <a:rPr lang="en-US" sz="2000" baseline="-25000" dirty="0"/>
              <a:t>SKEW(I,J)</a:t>
            </a:r>
            <a:r>
              <a:rPr lang="en-US" sz="2000" dirty="0"/>
              <a:t> = T</a:t>
            </a:r>
            <a:r>
              <a:rPr lang="en-US" sz="2000" baseline="-25000" dirty="0"/>
              <a:t>CI</a:t>
            </a:r>
            <a:r>
              <a:rPr lang="en-US" sz="2000" dirty="0"/>
              <a:t> - T</a:t>
            </a:r>
            <a:r>
              <a:rPr lang="en-US" sz="2000" baseline="-25000" dirty="0"/>
              <a:t>CJ</a:t>
            </a:r>
            <a:r>
              <a:rPr lang="en-US" sz="2000" dirty="0"/>
              <a:t>, where T</a:t>
            </a:r>
            <a:r>
              <a:rPr lang="en-US" sz="2000" baseline="-25000" dirty="0"/>
              <a:t>CI</a:t>
            </a:r>
            <a:r>
              <a:rPr lang="en-US" sz="2000" dirty="0"/>
              <a:t> and T</a:t>
            </a:r>
            <a:r>
              <a:rPr lang="en-US" sz="2000" baseline="-25000" dirty="0"/>
              <a:t>CJ</a:t>
            </a:r>
            <a:r>
              <a:rPr lang="en-US" sz="2000" dirty="0"/>
              <a:t> are the clock delays from the clock source to the registers R</a:t>
            </a:r>
            <a:r>
              <a:rPr lang="en-US" sz="2000" baseline="-25000" dirty="0"/>
              <a:t>I</a:t>
            </a:r>
            <a:r>
              <a:rPr lang="en-US" sz="2000" dirty="0"/>
              <a:t> and R</a:t>
            </a:r>
            <a:r>
              <a:rPr lang="en-US" sz="2000" baseline="-25000" dirty="0"/>
              <a:t>J</a:t>
            </a:r>
            <a:r>
              <a:rPr lang="en-US" sz="2000" dirty="0"/>
              <a:t>, respectively</a:t>
            </a:r>
            <a:r>
              <a:rPr lang="en-US" sz="2000" dirty="0" smtClean="0"/>
              <a:t>.</a:t>
            </a:r>
          </a:p>
          <a:p>
            <a:pPr marL="0" indent="0" algn="just">
              <a:buNone/>
            </a:pPr>
            <a:endParaRPr lang="en-US" sz="1600" dirty="0"/>
          </a:p>
          <a:p>
            <a:pPr marL="0" indent="0" algn="just">
              <a:buNone/>
            </a:pPr>
            <a:r>
              <a:rPr lang="en-US" sz="2000" dirty="0" smtClean="0"/>
              <a:t>Sources of Skew</a:t>
            </a:r>
          </a:p>
          <a:p>
            <a:pPr algn="just">
              <a:buFont typeface="Wingdings" pitchFamily="2" charset="2"/>
              <a:buChar char="ü"/>
            </a:pPr>
            <a:r>
              <a:rPr lang="en-US" sz="2000" dirty="0"/>
              <a:t>Differences in line lengths from the clock source to the clocked register.</a:t>
            </a:r>
          </a:p>
          <a:p>
            <a:pPr algn="just">
              <a:buFont typeface="Wingdings" pitchFamily="2" charset="2"/>
              <a:buChar char="ü"/>
            </a:pPr>
            <a:r>
              <a:rPr lang="en-US" sz="2000" dirty="0"/>
              <a:t>Differences in delays of any active buffers within the clock distribution network.</a:t>
            </a:r>
          </a:p>
          <a:p>
            <a:pPr algn="just">
              <a:buFont typeface="Wingdings" pitchFamily="2" charset="2"/>
              <a:buChar char="ü"/>
            </a:pPr>
            <a:r>
              <a:rPr lang="en-US" sz="2000" dirty="0"/>
              <a:t>Differences in passive interconnect parameters, such as line resistivity, dielectric constant and thickness, via/contact resistance, line and fringing capacitance and line dimensions.</a:t>
            </a:r>
          </a:p>
          <a:p>
            <a:pPr algn="just">
              <a:buFont typeface="Wingdings" pitchFamily="2" charset="2"/>
              <a:buChar char="ü"/>
            </a:pPr>
            <a:r>
              <a:rPr lang="en-US" sz="2000" dirty="0"/>
              <a:t>Differences in active device parameters, such as MOS threshold voltages and channel mobilities, which affect the delay of active buffers.</a:t>
            </a:r>
          </a:p>
        </p:txBody>
      </p:sp>
      <p:sp>
        <p:nvSpPr>
          <p:cNvPr id="4" name="Date Placeholder 3"/>
          <p:cNvSpPr>
            <a:spLocks noGrp="1"/>
          </p:cNvSpPr>
          <p:nvPr>
            <p:ph type="dt" sz="half" idx="10"/>
          </p:nvPr>
        </p:nvSpPr>
        <p:spPr/>
        <p:txBody>
          <a:bodyPr/>
          <a:lstStyle/>
          <a:p>
            <a:r>
              <a:rPr lang="en-US" smtClean="0"/>
              <a:t>9/25/2013</a:t>
            </a:r>
            <a:endParaRPr lang="en-US"/>
          </a:p>
        </p:txBody>
      </p:sp>
      <p:sp>
        <p:nvSpPr>
          <p:cNvPr id="5" name="Footer Placeholder 4"/>
          <p:cNvSpPr>
            <a:spLocks noGrp="1"/>
          </p:cNvSpPr>
          <p:nvPr>
            <p:ph type="ftr" sz="quarter" idx="11"/>
          </p:nvPr>
        </p:nvSpPr>
        <p:spPr/>
        <p:txBody>
          <a:bodyPr/>
          <a:lstStyle/>
          <a:p>
            <a:r>
              <a:rPr lang="en-US" smtClean="0"/>
              <a:t>Sachin: MEE Project Defense</a:t>
            </a:r>
            <a:endParaRPr lang="en-US"/>
          </a:p>
        </p:txBody>
      </p:sp>
      <p:sp>
        <p:nvSpPr>
          <p:cNvPr id="6" name="Slide Number Placeholder 5"/>
          <p:cNvSpPr>
            <a:spLocks noGrp="1"/>
          </p:cNvSpPr>
          <p:nvPr>
            <p:ph type="sldNum" sz="quarter" idx="12"/>
          </p:nvPr>
        </p:nvSpPr>
        <p:spPr/>
        <p:txBody>
          <a:bodyPr/>
          <a:lstStyle/>
          <a:p>
            <a:fld id="{6397D6EB-3E24-4788-A995-03BDCAC9BB93}" type="slidenum">
              <a:rPr lang="en-US" smtClean="0"/>
              <a:t>6</a:t>
            </a:fld>
            <a:endParaRPr lang="en-US"/>
          </a:p>
        </p:txBody>
      </p:sp>
    </p:spTree>
    <p:extLst>
      <p:ext uri="{BB962C8B-B14F-4D97-AF65-F5344CB8AC3E}">
        <p14:creationId xmlns:p14="http://schemas.microsoft.com/office/powerpoint/2010/main" val="5886877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Delay Components of Datapath</a:t>
            </a:r>
            <a:endParaRPr lang="en-US" dirty="0"/>
          </a:p>
        </p:txBody>
      </p:sp>
      <p:sp>
        <p:nvSpPr>
          <p:cNvPr id="3" name="Content Placeholder 2"/>
          <p:cNvSpPr>
            <a:spLocks noGrp="1"/>
          </p:cNvSpPr>
          <p:nvPr>
            <p:ph idx="1"/>
          </p:nvPr>
        </p:nvSpPr>
        <p:spPr/>
        <p:txBody>
          <a:bodyPr>
            <a:normAutofit/>
          </a:bodyPr>
          <a:lstStyle/>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endParaRPr lang="en-US" sz="2000" dirty="0" smtClean="0"/>
          </a:p>
          <a:p>
            <a:pPr marL="0" indent="0">
              <a:buNone/>
            </a:pPr>
            <a:endParaRPr lang="en-US" sz="2000" dirty="0" smtClean="0"/>
          </a:p>
        </p:txBody>
      </p:sp>
      <p:sp>
        <p:nvSpPr>
          <p:cNvPr id="4" name="Date Placeholder 3"/>
          <p:cNvSpPr>
            <a:spLocks noGrp="1"/>
          </p:cNvSpPr>
          <p:nvPr>
            <p:ph type="dt" sz="half" idx="10"/>
          </p:nvPr>
        </p:nvSpPr>
        <p:spPr/>
        <p:txBody>
          <a:bodyPr/>
          <a:lstStyle/>
          <a:p>
            <a:r>
              <a:rPr lang="en-US" smtClean="0"/>
              <a:t>9/25/2013</a:t>
            </a:r>
            <a:endParaRPr lang="en-US"/>
          </a:p>
        </p:txBody>
      </p:sp>
      <p:sp>
        <p:nvSpPr>
          <p:cNvPr id="5" name="Footer Placeholder 4"/>
          <p:cNvSpPr>
            <a:spLocks noGrp="1"/>
          </p:cNvSpPr>
          <p:nvPr>
            <p:ph type="ftr" sz="quarter" idx="11"/>
          </p:nvPr>
        </p:nvSpPr>
        <p:spPr/>
        <p:txBody>
          <a:bodyPr/>
          <a:lstStyle/>
          <a:p>
            <a:r>
              <a:rPr lang="en-US" smtClean="0"/>
              <a:t>Sachin: MEE Project Defense</a:t>
            </a:r>
            <a:endParaRPr lang="en-US"/>
          </a:p>
        </p:txBody>
      </p:sp>
      <p:sp>
        <p:nvSpPr>
          <p:cNvPr id="6" name="Slide Number Placeholder 5"/>
          <p:cNvSpPr>
            <a:spLocks noGrp="1"/>
          </p:cNvSpPr>
          <p:nvPr>
            <p:ph type="sldNum" sz="quarter" idx="12"/>
          </p:nvPr>
        </p:nvSpPr>
        <p:spPr/>
        <p:txBody>
          <a:bodyPr/>
          <a:lstStyle/>
          <a:p>
            <a:fld id="{6397D6EB-3E24-4788-A995-03BDCAC9BB93}" type="slidenum">
              <a:rPr lang="en-US" smtClean="0"/>
              <a:t>7</a:t>
            </a:fld>
            <a:endParaRPr lang="en-US"/>
          </a:p>
        </p:txBody>
      </p:sp>
      <p:pic>
        <p:nvPicPr>
          <p:cNvPr id="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2975" y="1752600"/>
            <a:ext cx="5158051" cy="37338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6211308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and Negative Skew</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p:txBody>
      </p:sp>
      <p:sp>
        <p:nvSpPr>
          <p:cNvPr id="4" name="Date Placeholder 3"/>
          <p:cNvSpPr>
            <a:spLocks noGrp="1"/>
          </p:cNvSpPr>
          <p:nvPr>
            <p:ph type="dt" sz="half" idx="10"/>
          </p:nvPr>
        </p:nvSpPr>
        <p:spPr/>
        <p:txBody>
          <a:bodyPr/>
          <a:lstStyle/>
          <a:p>
            <a:r>
              <a:rPr lang="en-US" smtClean="0"/>
              <a:t>9/25/2013</a:t>
            </a:r>
            <a:endParaRPr lang="en-US"/>
          </a:p>
        </p:txBody>
      </p:sp>
      <p:sp>
        <p:nvSpPr>
          <p:cNvPr id="5" name="Footer Placeholder 4"/>
          <p:cNvSpPr>
            <a:spLocks noGrp="1"/>
          </p:cNvSpPr>
          <p:nvPr>
            <p:ph type="ftr" sz="quarter" idx="11"/>
          </p:nvPr>
        </p:nvSpPr>
        <p:spPr/>
        <p:txBody>
          <a:bodyPr/>
          <a:lstStyle/>
          <a:p>
            <a:r>
              <a:rPr lang="en-US" smtClean="0"/>
              <a:t>Sachin: MEE Project Defense</a:t>
            </a:r>
            <a:endParaRPr lang="en-US"/>
          </a:p>
        </p:txBody>
      </p:sp>
      <p:sp>
        <p:nvSpPr>
          <p:cNvPr id="6" name="Slide Number Placeholder 5"/>
          <p:cNvSpPr>
            <a:spLocks noGrp="1"/>
          </p:cNvSpPr>
          <p:nvPr>
            <p:ph type="sldNum" sz="quarter" idx="12"/>
          </p:nvPr>
        </p:nvSpPr>
        <p:spPr/>
        <p:txBody>
          <a:bodyPr/>
          <a:lstStyle/>
          <a:p>
            <a:fld id="{6397D6EB-3E24-4788-A995-03BDCAC9BB93}" type="slidenum">
              <a:rPr lang="en-US" smtClean="0"/>
              <a:t>8</a:t>
            </a:fld>
            <a:endParaRPr lang="en-US"/>
          </a:p>
        </p:txBody>
      </p:sp>
      <p:pic>
        <p:nvPicPr>
          <p:cNvPr id="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8123" y="1676400"/>
            <a:ext cx="7767755" cy="410787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1243499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Jitter</a:t>
            </a:r>
            <a:endParaRPr lang="en-US" dirty="0"/>
          </a:p>
        </p:txBody>
      </p:sp>
      <p:sp>
        <p:nvSpPr>
          <p:cNvPr id="3" name="Content Placeholder 2"/>
          <p:cNvSpPr>
            <a:spLocks noGrp="1"/>
          </p:cNvSpPr>
          <p:nvPr>
            <p:ph idx="1"/>
          </p:nvPr>
        </p:nvSpPr>
        <p:spPr/>
        <p:txBody>
          <a:bodyPr>
            <a:normAutofit/>
          </a:bodyPr>
          <a:lstStyle/>
          <a:p>
            <a:pPr marL="0" indent="0" algn="just">
              <a:buNone/>
            </a:pPr>
            <a:r>
              <a:rPr lang="en-US" sz="2000" dirty="0"/>
              <a:t>Jitter represents the time varying behavior of the clock signal. Noise from various sources cause perturbations on the clock network that can cause any receiver of the clock signal to perceive a transition at a different time. Since the noise events are typically random in nature, their effect on system timing is also random</a:t>
            </a:r>
            <a:r>
              <a:rPr lang="en-US" sz="2000" dirty="0" smtClean="0"/>
              <a:t>.</a:t>
            </a:r>
          </a:p>
          <a:p>
            <a:pPr marL="0" indent="0" algn="just">
              <a:buNone/>
            </a:pPr>
            <a:endParaRPr lang="en-US" sz="1100" dirty="0"/>
          </a:p>
          <a:p>
            <a:pPr marL="0" indent="0" algn="just">
              <a:buNone/>
            </a:pPr>
            <a:r>
              <a:rPr lang="en-US" sz="2000" dirty="0" smtClean="0"/>
              <a:t>Sources of Jitter</a:t>
            </a:r>
          </a:p>
          <a:p>
            <a:pPr algn="just">
              <a:buFont typeface="Wingdings" pitchFamily="2" charset="2"/>
              <a:buChar char="ü"/>
            </a:pPr>
            <a:r>
              <a:rPr lang="en-US" sz="2000" dirty="0"/>
              <a:t>Noise coupled through the circuits power and ground </a:t>
            </a:r>
            <a:r>
              <a:rPr lang="en-US" sz="2000" dirty="0" smtClean="0"/>
              <a:t>connections.</a:t>
            </a:r>
            <a:endParaRPr lang="en-US" sz="2000" dirty="0"/>
          </a:p>
          <a:p>
            <a:pPr algn="just">
              <a:buFont typeface="Wingdings" pitchFamily="2" charset="2"/>
              <a:buChar char="ü"/>
            </a:pPr>
            <a:r>
              <a:rPr lang="en-US" sz="2000" dirty="0"/>
              <a:t>Noise coupled through adjacent or intersecting </a:t>
            </a:r>
            <a:r>
              <a:rPr lang="en-US" sz="2000" dirty="0" smtClean="0"/>
              <a:t>traces.</a:t>
            </a:r>
            <a:endParaRPr lang="en-US" sz="2000" dirty="0"/>
          </a:p>
          <a:p>
            <a:pPr algn="just">
              <a:buFont typeface="Wingdings" pitchFamily="2" charset="2"/>
              <a:buChar char="ü"/>
            </a:pPr>
            <a:r>
              <a:rPr lang="en-US" sz="2000" dirty="0"/>
              <a:t>Noise inherent to the circuits transistors </a:t>
            </a:r>
            <a:r>
              <a:rPr lang="en-US" sz="2000" dirty="0" smtClean="0"/>
              <a:t>themselves.</a:t>
            </a:r>
            <a:endParaRPr lang="en-US" sz="2000" dirty="0"/>
          </a:p>
        </p:txBody>
      </p:sp>
      <p:sp>
        <p:nvSpPr>
          <p:cNvPr id="4" name="Date Placeholder 3"/>
          <p:cNvSpPr>
            <a:spLocks noGrp="1"/>
          </p:cNvSpPr>
          <p:nvPr>
            <p:ph type="dt" sz="half" idx="10"/>
          </p:nvPr>
        </p:nvSpPr>
        <p:spPr/>
        <p:txBody>
          <a:bodyPr/>
          <a:lstStyle/>
          <a:p>
            <a:r>
              <a:rPr lang="en-US" smtClean="0"/>
              <a:t>9/25/2013</a:t>
            </a:r>
            <a:endParaRPr lang="en-US"/>
          </a:p>
        </p:txBody>
      </p:sp>
      <p:sp>
        <p:nvSpPr>
          <p:cNvPr id="5" name="Footer Placeholder 4"/>
          <p:cNvSpPr>
            <a:spLocks noGrp="1"/>
          </p:cNvSpPr>
          <p:nvPr>
            <p:ph type="ftr" sz="quarter" idx="11"/>
          </p:nvPr>
        </p:nvSpPr>
        <p:spPr/>
        <p:txBody>
          <a:bodyPr/>
          <a:lstStyle/>
          <a:p>
            <a:r>
              <a:rPr lang="en-US" smtClean="0"/>
              <a:t>Sachin: MEE Project Defense</a:t>
            </a:r>
            <a:endParaRPr lang="en-US"/>
          </a:p>
        </p:txBody>
      </p:sp>
      <p:sp>
        <p:nvSpPr>
          <p:cNvPr id="6" name="Slide Number Placeholder 5"/>
          <p:cNvSpPr>
            <a:spLocks noGrp="1"/>
          </p:cNvSpPr>
          <p:nvPr>
            <p:ph type="sldNum" sz="quarter" idx="12"/>
          </p:nvPr>
        </p:nvSpPr>
        <p:spPr/>
        <p:txBody>
          <a:bodyPr/>
          <a:lstStyle/>
          <a:p>
            <a:fld id="{6397D6EB-3E24-4788-A995-03BDCAC9BB93}" type="slidenum">
              <a:rPr lang="en-US" smtClean="0"/>
              <a:t>9</a:t>
            </a:fld>
            <a:endParaRPr lang="en-US"/>
          </a:p>
        </p:txBody>
      </p:sp>
    </p:spTree>
    <p:extLst>
      <p:ext uri="{BB962C8B-B14F-4D97-AF65-F5344CB8AC3E}">
        <p14:creationId xmlns:p14="http://schemas.microsoft.com/office/powerpoint/2010/main" val="4229574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1566</TotalTime>
  <Words>3177</Words>
  <Application>Microsoft Office PowerPoint</Application>
  <PresentationFormat>On-screen Show (4:3)</PresentationFormat>
  <Paragraphs>362</Paragraphs>
  <Slides>42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Microsoft YaHei</vt:lpstr>
      <vt:lpstr>SimSun</vt:lpstr>
      <vt:lpstr>Arial</vt:lpstr>
      <vt:lpstr>Calibri</vt:lpstr>
      <vt:lpstr>Wingdings</vt:lpstr>
      <vt:lpstr>Office Theme</vt:lpstr>
      <vt:lpstr>PowerPoint Presentation</vt:lpstr>
      <vt:lpstr>Outline</vt:lpstr>
      <vt:lpstr>Outline</vt:lpstr>
      <vt:lpstr>Background</vt:lpstr>
      <vt:lpstr>Background</vt:lpstr>
      <vt:lpstr>Clock Skew</vt:lpstr>
      <vt:lpstr>Delay Components of Datapath</vt:lpstr>
      <vt:lpstr>Positive and Negative Skew</vt:lpstr>
      <vt:lpstr>Jitter</vt:lpstr>
      <vt:lpstr>Clock Distribution using Clock Trees</vt:lpstr>
      <vt:lpstr>Clock Tree of DEC Alpha 21064</vt:lpstr>
      <vt:lpstr>H - Tree</vt:lpstr>
      <vt:lpstr>Challenges</vt:lpstr>
      <vt:lpstr>Wireless Clock Distribution</vt:lpstr>
      <vt:lpstr>Intra and Inter Chip Wireless Clock</vt:lpstr>
      <vt:lpstr>Clock Transmitter and Receiver</vt:lpstr>
      <vt:lpstr>Comparison of Power</vt:lpstr>
      <vt:lpstr>Global Capacitive Loading</vt:lpstr>
      <vt:lpstr>Other Benefits</vt:lpstr>
      <vt:lpstr>Future Work</vt:lpstr>
      <vt:lpstr>Optical Clock Distribution</vt:lpstr>
      <vt:lpstr>Types of Optical Clocking</vt:lpstr>
      <vt:lpstr>Index-based with Fiber Optics</vt:lpstr>
      <vt:lpstr>Index-based with Fiber Optics</vt:lpstr>
      <vt:lpstr>Index-based with waveguides</vt:lpstr>
      <vt:lpstr>Index-based with waveguides</vt:lpstr>
      <vt:lpstr>Unfocused free space interconnect</vt:lpstr>
      <vt:lpstr>Unfocused free space interconnect</vt:lpstr>
      <vt:lpstr>Focused free space interconnect</vt:lpstr>
      <vt:lpstr>Focused free space interconnect</vt:lpstr>
      <vt:lpstr>Optical Clock Distribution System</vt:lpstr>
      <vt:lpstr>Optical Clock Distribution System</vt:lpstr>
      <vt:lpstr>Optical H-Tree with TIA</vt:lpstr>
      <vt:lpstr>Comparison of Power</vt:lpstr>
      <vt:lpstr>Experimental Setup</vt:lpstr>
      <vt:lpstr>Result</vt:lpstr>
      <vt:lpstr>Variation of Clock Skew with Temperature</vt:lpstr>
      <vt:lpstr>Result</vt:lpstr>
      <vt:lpstr>Benefits</vt:lpstr>
      <vt:lpstr>Future Work</vt:lpstr>
      <vt:lpstr>References</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Sachin Chandran</dc:creator>
  <cp:lastModifiedBy>Sachin Chandran</cp:lastModifiedBy>
  <cp:revision>51</cp:revision>
  <dcterms:created xsi:type="dcterms:W3CDTF">2013-09-21T01:59:52Z</dcterms:created>
  <dcterms:modified xsi:type="dcterms:W3CDTF">2013-09-26T23:33:25Z</dcterms:modified>
</cp:coreProperties>
</file>